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C59150-C85B-4D55-A63C-441A5C3CC2AB}">
  <a:tblStyle styleId="{E9C59150-C85B-4D55-A63C-441A5C3CC2A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CB46EA1-9E39-4F2B-B808-03A89E1D81D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18490af57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18490af57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18490af57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18490af57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8490af57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8490af57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8490af57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18490af57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18490af57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18490af57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18490af570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18490af570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18490af570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18490af570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18490af570_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18490af570_2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18490af570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18490af570_2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18490af570_2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18490af570_2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18490af570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18490af570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7" name="Google Shape;6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6" name="Google Shape;70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18490af57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9" name="Google Shape;729;g118490af57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18490af57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18490af57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4" name="Google Shape;78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18490af57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18490af57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18490af57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18490af57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18490af570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18490af570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4" name="Google Shape;8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8490af57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118490af570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8490af570_2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8490af570_2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109/cvpr.2016.90"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doi.org/10.1109/cvpr.2001.99051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0" y="0"/>
            <a:ext cx="12192001" cy="6858000"/>
            <a:chOff x="0" y="0"/>
            <a:chExt cx="12192001" cy="6858000"/>
          </a:xfrm>
        </p:grpSpPr>
        <p:pic>
          <p:nvPicPr>
            <p:cNvPr id="85" name="Google Shape;85;p13"/>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86" name="Google Shape;86;p13"/>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87" name="Google Shape;87;p13"/>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88" name="Google Shape;88;p13"/>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89" name="Google Shape;89;p13"/>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90" name="Google Shape;90;p13"/>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91" name="Google Shape;91;p13"/>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92" name="Google Shape;92;p13"/>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93" name="Google Shape;93;p13"/>
          <p:cNvSpPr/>
          <p:nvPr/>
        </p:nvSpPr>
        <p:spPr>
          <a:xfrm>
            <a:off x="0" y="84408"/>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gradFill>
            <a:gsLst>
              <a:gs pos="0">
                <a:srgbClr val="225870"/>
              </a:gs>
              <a:gs pos="100000">
                <a:srgbClr val="225870"/>
              </a:gs>
            </a:gsLst>
            <a:lin ang="18900000" scaled="0"/>
          </a:gra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94" name="Google Shape;94;p13"/>
          <p:cNvPicPr preferRelativeResize="0"/>
          <p:nvPr/>
        </p:nvPicPr>
        <p:blipFill rotWithShape="1">
          <a:blip r:embed="rId4">
            <a:alphaModFix/>
          </a:blip>
          <a:srcRect/>
          <a:stretch/>
        </p:blipFill>
        <p:spPr>
          <a:xfrm>
            <a:off x="304800" y="1395184"/>
            <a:ext cx="6212114" cy="4659086"/>
          </a:xfrm>
          <a:prstGeom prst="rect">
            <a:avLst/>
          </a:prstGeom>
          <a:noFill/>
          <a:ln>
            <a:noFill/>
          </a:ln>
        </p:spPr>
      </p:pic>
      <p:sp>
        <p:nvSpPr>
          <p:cNvPr id="95" name="Google Shape;95;p13"/>
          <p:cNvSpPr txBox="1"/>
          <p:nvPr/>
        </p:nvSpPr>
        <p:spPr>
          <a:xfrm>
            <a:off x="6653950" y="2109043"/>
            <a:ext cx="5284800" cy="18366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r" rtl="0">
              <a:lnSpc>
                <a:spcPct val="113400"/>
              </a:lnSpc>
              <a:spcBef>
                <a:spcPts val="0"/>
              </a:spcBef>
              <a:spcAft>
                <a:spcPts val="0"/>
              </a:spcAft>
              <a:buNone/>
            </a:pPr>
            <a:r>
              <a:rPr lang="en-US" sz="3600" b="1" i="0" u="none" strike="noStrike" cap="none">
                <a:solidFill>
                  <a:srgbClr val="FFFFFF"/>
                </a:solidFill>
                <a:latin typeface="Arial"/>
                <a:ea typeface="Arial"/>
                <a:cs typeface="Arial"/>
                <a:sym typeface="Arial"/>
              </a:rPr>
              <a:t>Hateful Meme Detection</a:t>
            </a:r>
            <a:r>
              <a:rPr lang="en-US" sz="3600" b="1">
                <a:solidFill>
                  <a:srgbClr val="FFFFFF"/>
                </a:solidFill>
              </a:rPr>
              <a:t> with Image-Text Based Multimodal Model</a:t>
            </a:r>
            <a:endParaRPr sz="1100" b="0" i="0" u="none" strike="noStrike" cap="none">
              <a:solidFill>
                <a:schemeClr val="dk1"/>
              </a:solidFill>
              <a:latin typeface="Calibri"/>
              <a:ea typeface="Calibri"/>
              <a:cs typeface="Calibri"/>
              <a:sym typeface="Calibri"/>
            </a:endParaRPr>
          </a:p>
        </p:txBody>
      </p:sp>
      <p:sp>
        <p:nvSpPr>
          <p:cNvPr id="96" name="Google Shape;96;p13"/>
          <p:cNvSpPr txBox="1"/>
          <p:nvPr/>
        </p:nvSpPr>
        <p:spPr>
          <a:xfrm>
            <a:off x="7848599" y="4052468"/>
            <a:ext cx="3293013" cy="582082"/>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600" b="0" i="0" u="none" strike="noStrike" cap="none" dirty="0">
                <a:solidFill>
                  <a:srgbClr val="FFFFFF"/>
                </a:solidFill>
                <a:latin typeface="Arial"/>
                <a:ea typeface="Arial"/>
                <a:cs typeface="Arial"/>
                <a:sym typeface="Arial"/>
              </a:rPr>
              <a:t>Presented by: Raj </a:t>
            </a:r>
            <a:r>
              <a:rPr lang="en-US" sz="1600" b="0" i="0" u="none" strike="noStrike" cap="none" dirty="0" err="1">
                <a:solidFill>
                  <a:srgbClr val="FFFFFF"/>
                </a:solidFill>
                <a:latin typeface="Arial"/>
                <a:ea typeface="Arial"/>
                <a:cs typeface="Arial"/>
                <a:sym typeface="Arial"/>
              </a:rPr>
              <a:t>shekhar</a:t>
            </a:r>
            <a:r>
              <a:rPr lang="en-US" sz="1600" b="0" i="0" u="none" strike="noStrike" cap="none" dirty="0">
                <a:solidFill>
                  <a:srgbClr val="FFFFFF"/>
                </a:solidFill>
                <a:latin typeface="Arial"/>
                <a:ea typeface="Arial"/>
                <a:cs typeface="Arial"/>
                <a:sym typeface="Arial"/>
              </a:rPr>
              <a:t>  </a:t>
            </a:r>
            <a:r>
              <a:rPr lang="en-US" sz="1600" b="0" i="0" u="none" strike="noStrike" cap="none" dirty="0" err="1">
                <a:solidFill>
                  <a:srgbClr val="FFFFFF"/>
                </a:solidFill>
                <a:latin typeface="Arial"/>
                <a:ea typeface="Arial"/>
                <a:cs typeface="Arial"/>
                <a:sym typeface="Arial"/>
              </a:rPr>
              <a:t>yadav</a:t>
            </a:r>
            <a:r>
              <a:rPr lang="en-US" sz="1600" b="0" i="0" u="none" strike="noStrike" cap="none" dirty="0">
                <a:solidFill>
                  <a:srgbClr val="FFFFFF"/>
                </a:solidFill>
                <a:latin typeface="Arial"/>
                <a:ea typeface="Arial"/>
                <a:cs typeface="Arial"/>
                <a:sym typeface="Arial"/>
              </a:rPr>
              <a:t>, Ghanshyam </a:t>
            </a:r>
            <a:r>
              <a:rPr lang="en-US" sz="1600" b="0" i="0" u="none" strike="noStrike" cap="none" dirty="0" err="1">
                <a:solidFill>
                  <a:srgbClr val="FFFFFF"/>
                </a:solidFill>
                <a:latin typeface="Arial"/>
                <a:ea typeface="Arial"/>
                <a:cs typeface="Arial"/>
                <a:sym typeface="Arial"/>
              </a:rPr>
              <a:t>yadav</a:t>
            </a:r>
            <a:r>
              <a:rPr lang="en-US" sz="1600" b="0" i="0" u="none" strike="noStrike" cap="none" dirty="0">
                <a:solidFill>
                  <a:srgbClr val="FFFFFF"/>
                </a:solidFill>
                <a:latin typeface="Arial"/>
                <a:ea typeface="Arial"/>
                <a:cs typeface="Arial"/>
                <a:sym typeface="Arial"/>
              </a:rPr>
              <a:t> &amp; Chetna</a:t>
            </a:r>
            <a:endParaRPr sz="1100" b="0" i="0" u="none" strike="noStrike" cap="none" dirty="0">
              <a:solidFill>
                <a:schemeClr val="dk1"/>
              </a:solidFill>
              <a:latin typeface="Calibri"/>
              <a:ea typeface="Calibri"/>
              <a:cs typeface="Calibri"/>
              <a:sym typeface="Calibri"/>
            </a:endParaRPr>
          </a:p>
        </p:txBody>
      </p:sp>
      <p:sp>
        <p:nvSpPr>
          <p:cNvPr id="98" name="Google Shape;98;p13"/>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grpSp>
        <p:nvGrpSpPr>
          <p:cNvPr id="333" name="Google Shape;333;p22"/>
          <p:cNvGrpSpPr/>
          <p:nvPr/>
        </p:nvGrpSpPr>
        <p:grpSpPr>
          <a:xfrm>
            <a:off x="-52300" y="0"/>
            <a:ext cx="12192001" cy="6858000"/>
            <a:chOff x="0" y="0"/>
            <a:chExt cx="12192001" cy="6858000"/>
          </a:xfrm>
        </p:grpSpPr>
        <p:pic>
          <p:nvPicPr>
            <p:cNvPr id="334" name="Google Shape;334;p22"/>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335" name="Google Shape;335;p22"/>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336" name="Google Shape;336;p22"/>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337" name="Google Shape;337;p22"/>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338" name="Google Shape;338;p22"/>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339" name="Google Shape;339;p22"/>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340" name="Google Shape;340;p22"/>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341" name="Google Shape;341;p22"/>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342" name="Google Shape;342;p22"/>
          <p:cNvSpPr/>
          <p:nvPr/>
        </p:nvSpPr>
        <p:spPr>
          <a:xfrm>
            <a:off x="1545925" y="2236650"/>
            <a:ext cx="22530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Text Features</a:t>
            </a:r>
            <a:endParaRPr sz="1700" b="1"/>
          </a:p>
        </p:txBody>
      </p:sp>
      <p:sp>
        <p:nvSpPr>
          <p:cNvPr id="343" name="Google Shape;343;p22"/>
          <p:cNvSpPr/>
          <p:nvPr/>
        </p:nvSpPr>
        <p:spPr>
          <a:xfrm>
            <a:off x="7134925" y="312450"/>
            <a:ext cx="22530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Image Features</a:t>
            </a:r>
            <a:endParaRPr sz="1700" b="1"/>
          </a:p>
        </p:txBody>
      </p:sp>
      <p:sp>
        <p:nvSpPr>
          <p:cNvPr id="344" name="Google Shape;344;p22"/>
          <p:cNvSpPr/>
          <p:nvPr/>
        </p:nvSpPr>
        <p:spPr>
          <a:xfrm>
            <a:off x="6002900" y="4160850"/>
            <a:ext cx="17553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Object Detection</a:t>
            </a:r>
            <a:endParaRPr sz="1700" b="1"/>
          </a:p>
        </p:txBody>
      </p:sp>
      <p:sp>
        <p:nvSpPr>
          <p:cNvPr id="345" name="Google Shape;345;p22"/>
          <p:cNvSpPr/>
          <p:nvPr/>
        </p:nvSpPr>
        <p:spPr>
          <a:xfrm>
            <a:off x="8638675" y="2680650"/>
            <a:ext cx="17553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Face</a:t>
            </a:r>
            <a:endParaRPr sz="1700" b="1"/>
          </a:p>
          <a:p>
            <a:pPr marL="0" lvl="0" indent="0" algn="ctr" rtl="0">
              <a:spcBef>
                <a:spcPts val="0"/>
              </a:spcBef>
              <a:spcAft>
                <a:spcPts val="0"/>
              </a:spcAft>
              <a:buNone/>
            </a:pPr>
            <a:r>
              <a:rPr lang="en-US" sz="1700" b="1"/>
              <a:t>Extraction</a:t>
            </a:r>
            <a:endParaRPr sz="1700" b="1"/>
          </a:p>
        </p:txBody>
      </p:sp>
      <p:sp>
        <p:nvSpPr>
          <p:cNvPr id="346" name="Google Shape;346;p22"/>
          <p:cNvSpPr/>
          <p:nvPr/>
        </p:nvSpPr>
        <p:spPr>
          <a:xfrm>
            <a:off x="8638675" y="4160850"/>
            <a:ext cx="17553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Face Type/</a:t>
            </a:r>
            <a:endParaRPr sz="1700" b="1"/>
          </a:p>
          <a:p>
            <a:pPr marL="0" lvl="0" indent="0" algn="ctr" rtl="0">
              <a:spcBef>
                <a:spcPts val="0"/>
              </a:spcBef>
              <a:spcAft>
                <a:spcPts val="0"/>
              </a:spcAft>
              <a:buNone/>
            </a:pPr>
            <a:r>
              <a:rPr lang="en-US" sz="1700" b="1"/>
              <a:t>Emotion Detection</a:t>
            </a:r>
            <a:endParaRPr sz="1700" b="1"/>
          </a:p>
        </p:txBody>
      </p:sp>
      <p:cxnSp>
        <p:nvCxnSpPr>
          <p:cNvPr id="347" name="Google Shape;347;p22"/>
          <p:cNvCxnSpPr>
            <a:stCxn id="346" idx="2"/>
          </p:cNvCxnSpPr>
          <p:nvPr/>
        </p:nvCxnSpPr>
        <p:spPr>
          <a:xfrm rot="5400000">
            <a:off x="6846775" y="3135900"/>
            <a:ext cx="723600" cy="4615500"/>
          </a:xfrm>
          <a:prstGeom prst="bentConnector2">
            <a:avLst/>
          </a:prstGeom>
          <a:noFill/>
          <a:ln w="9525" cap="flat" cmpd="sng">
            <a:solidFill>
              <a:schemeClr val="dk2"/>
            </a:solidFill>
            <a:prstDash val="solid"/>
            <a:round/>
            <a:headEnd type="none" w="med" len="med"/>
            <a:tailEnd type="none" w="med" len="med"/>
          </a:ln>
        </p:spPr>
      </p:cxnSp>
      <p:cxnSp>
        <p:nvCxnSpPr>
          <p:cNvPr id="348" name="Google Shape;348;p22"/>
          <p:cNvCxnSpPr/>
          <p:nvPr/>
        </p:nvCxnSpPr>
        <p:spPr>
          <a:xfrm>
            <a:off x="4900850" y="4621350"/>
            <a:ext cx="0" cy="11841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22"/>
          <p:cNvSpPr txBox="1"/>
          <p:nvPr/>
        </p:nvSpPr>
        <p:spPr>
          <a:xfrm>
            <a:off x="4411525" y="3658050"/>
            <a:ext cx="1224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highlight>
                  <a:srgbClr val="FF0000"/>
                </a:highlight>
                <a:latin typeface="Calibri"/>
                <a:ea typeface="Calibri"/>
                <a:cs typeface="Calibri"/>
                <a:sym typeface="Calibri"/>
              </a:rPr>
              <a:t>New Tags</a:t>
            </a:r>
            <a:endParaRPr sz="1700" b="1">
              <a:highlight>
                <a:srgbClr val="FF0000"/>
              </a:highlight>
            </a:endParaRPr>
          </a:p>
        </p:txBody>
      </p:sp>
      <p:sp>
        <p:nvSpPr>
          <p:cNvPr id="350" name="Google Shape;350;p22"/>
          <p:cNvSpPr/>
          <p:nvPr/>
        </p:nvSpPr>
        <p:spPr>
          <a:xfrm>
            <a:off x="1545925" y="5674350"/>
            <a:ext cx="2253000" cy="921000"/>
          </a:xfrm>
          <a:prstGeom prst="rect">
            <a:avLst/>
          </a:prstGeom>
          <a:solidFill>
            <a:srgbClr val="0097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t>Classification</a:t>
            </a:r>
            <a:endParaRPr sz="1700" b="1"/>
          </a:p>
        </p:txBody>
      </p:sp>
      <p:cxnSp>
        <p:nvCxnSpPr>
          <p:cNvPr id="351" name="Google Shape;351;p22"/>
          <p:cNvCxnSpPr/>
          <p:nvPr/>
        </p:nvCxnSpPr>
        <p:spPr>
          <a:xfrm>
            <a:off x="8253175" y="1924650"/>
            <a:ext cx="16500" cy="4210200"/>
          </a:xfrm>
          <a:prstGeom prst="straightConnector1">
            <a:avLst/>
          </a:prstGeom>
          <a:noFill/>
          <a:ln w="9525" cap="flat" cmpd="sng">
            <a:solidFill>
              <a:schemeClr val="dk2"/>
            </a:solidFill>
            <a:prstDash val="solid"/>
            <a:round/>
            <a:headEnd type="none" w="med" len="med"/>
            <a:tailEnd type="none" w="med" len="med"/>
          </a:ln>
        </p:spPr>
      </p:cxnSp>
      <p:cxnSp>
        <p:nvCxnSpPr>
          <p:cNvPr id="352" name="Google Shape;352;p22"/>
          <p:cNvCxnSpPr/>
          <p:nvPr/>
        </p:nvCxnSpPr>
        <p:spPr>
          <a:xfrm rot="10800000">
            <a:off x="3798800" y="6126900"/>
            <a:ext cx="4489800" cy="15900"/>
          </a:xfrm>
          <a:prstGeom prst="straightConnector1">
            <a:avLst/>
          </a:prstGeom>
          <a:noFill/>
          <a:ln w="9525" cap="flat" cmpd="sng">
            <a:solidFill>
              <a:schemeClr val="dk2"/>
            </a:solidFill>
            <a:prstDash val="solid"/>
            <a:round/>
            <a:headEnd type="none" w="med" len="med"/>
            <a:tailEnd type="triangle" w="med" len="med"/>
          </a:ln>
        </p:spPr>
      </p:cxnSp>
      <p:cxnSp>
        <p:nvCxnSpPr>
          <p:cNvPr id="353" name="Google Shape;353;p22"/>
          <p:cNvCxnSpPr>
            <a:stCxn id="342" idx="2"/>
            <a:endCxn id="350" idx="0"/>
          </p:cNvCxnSpPr>
          <p:nvPr/>
        </p:nvCxnSpPr>
        <p:spPr>
          <a:xfrm>
            <a:off x="2672425" y="3157650"/>
            <a:ext cx="0" cy="2516700"/>
          </a:xfrm>
          <a:prstGeom prst="straightConnector1">
            <a:avLst/>
          </a:prstGeom>
          <a:noFill/>
          <a:ln w="9525" cap="flat" cmpd="sng">
            <a:solidFill>
              <a:schemeClr val="dk2"/>
            </a:solidFill>
            <a:prstDash val="solid"/>
            <a:round/>
            <a:headEnd type="none" w="med" len="med"/>
            <a:tailEnd type="triangle" w="med" len="med"/>
          </a:ln>
        </p:spPr>
      </p:cxnSp>
      <p:cxnSp>
        <p:nvCxnSpPr>
          <p:cNvPr id="354" name="Google Shape;354;p22"/>
          <p:cNvCxnSpPr/>
          <p:nvPr/>
        </p:nvCxnSpPr>
        <p:spPr>
          <a:xfrm>
            <a:off x="8272350" y="1957075"/>
            <a:ext cx="1266300" cy="0"/>
          </a:xfrm>
          <a:prstGeom prst="straightConnector1">
            <a:avLst/>
          </a:prstGeom>
          <a:noFill/>
          <a:ln w="9525" cap="flat" cmpd="sng">
            <a:solidFill>
              <a:schemeClr val="dk2"/>
            </a:solidFill>
            <a:prstDash val="solid"/>
            <a:round/>
            <a:headEnd type="none" w="med" len="med"/>
            <a:tailEnd type="none" w="med" len="med"/>
          </a:ln>
        </p:spPr>
      </p:cxnSp>
      <p:cxnSp>
        <p:nvCxnSpPr>
          <p:cNvPr id="355" name="Google Shape;355;p22"/>
          <p:cNvCxnSpPr>
            <a:endCxn id="345" idx="0"/>
          </p:cNvCxnSpPr>
          <p:nvPr/>
        </p:nvCxnSpPr>
        <p:spPr>
          <a:xfrm flipH="1">
            <a:off x="9516325" y="1940550"/>
            <a:ext cx="6000" cy="740100"/>
          </a:xfrm>
          <a:prstGeom prst="straightConnector1">
            <a:avLst/>
          </a:prstGeom>
          <a:noFill/>
          <a:ln w="9525" cap="flat" cmpd="sng">
            <a:solidFill>
              <a:schemeClr val="dk2"/>
            </a:solidFill>
            <a:prstDash val="solid"/>
            <a:round/>
            <a:headEnd type="none" w="med" len="med"/>
            <a:tailEnd type="triangle" w="med" len="med"/>
          </a:ln>
        </p:spPr>
      </p:cxnSp>
      <p:cxnSp>
        <p:nvCxnSpPr>
          <p:cNvPr id="356" name="Google Shape;356;p22"/>
          <p:cNvCxnSpPr>
            <a:stCxn id="345" idx="2"/>
            <a:endCxn id="346" idx="0"/>
          </p:cNvCxnSpPr>
          <p:nvPr/>
        </p:nvCxnSpPr>
        <p:spPr>
          <a:xfrm>
            <a:off x="9516325" y="3601650"/>
            <a:ext cx="0" cy="559200"/>
          </a:xfrm>
          <a:prstGeom prst="straightConnector1">
            <a:avLst/>
          </a:prstGeom>
          <a:noFill/>
          <a:ln w="9525" cap="flat" cmpd="sng">
            <a:solidFill>
              <a:schemeClr val="dk2"/>
            </a:solidFill>
            <a:prstDash val="solid"/>
            <a:round/>
            <a:headEnd type="none" w="med" len="med"/>
            <a:tailEnd type="triangle" w="med" len="med"/>
          </a:ln>
        </p:spPr>
      </p:cxnSp>
      <p:cxnSp>
        <p:nvCxnSpPr>
          <p:cNvPr id="357" name="Google Shape;357;p22"/>
          <p:cNvCxnSpPr>
            <a:stCxn id="343" idx="2"/>
          </p:cNvCxnSpPr>
          <p:nvPr/>
        </p:nvCxnSpPr>
        <p:spPr>
          <a:xfrm flipH="1">
            <a:off x="8256025" y="1233450"/>
            <a:ext cx="5400" cy="8880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22"/>
          <p:cNvCxnSpPr/>
          <p:nvPr/>
        </p:nvCxnSpPr>
        <p:spPr>
          <a:xfrm rot="10800000">
            <a:off x="6841650" y="1957075"/>
            <a:ext cx="1430700" cy="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22"/>
          <p:cNvCxnSpPr/>
          <p:nvPr/>
        </p:nvCxnSpPr>
        <p:spPr>
          <a:xfrm flipH="1">
            <a:off x="6841650" y="1957075"/>
            <a:ext cx="10200" cy="2203800"/>
          </a:xfrm>
          <a:prstGeom prst="straightConnector1">
            <a:avLst/>
          </a:prstGeom>
          <a:noFill/>
          <a:ln w="9525" cap="flat" cmpd="sng">
            <a:solidFill>
              <a:schemeClr val="dk2"/>
            </a:solidFill>
            <a:prstDash val="solid"/>
            <a:round/>
            <a:headEnd type="none" w="med" len="med"/>
            <a:tailEnd type="triangle" w="med" len="med"/>
          </a:ln>
        </p:spPr>
      </p:cxnSp>
      <p:cxnSp>
        <p:nvCxnSpPr>
          <p:cNvPr id="360" name="Google Shape;360;p22"/>
          <p:cNvCxnSpPr>
            <a:stCxn id="344" idx="1"/>
          </p:cNvCxnSpPr>
          <p:nvPr/>
        </p:nvCxnSpPr>
        <p:spPr>
          <a:xfrm rot="10800000">
            <a:off x="4901000" y="2680650"/>
            <a:ext cx="1101900" cy="1940700"/>
          </a:xfrm>
          <a:prstGeom prst="bentConnector2">
            <a:avLst/>
          </a:prstGeom>
          <a:noFill/>
          <a:ln w="9525" cap="flat" cmpd="sng">
            <a:solidFill>
              <a:schemeClr val="dk2"/>
            </a:solidFill>
            <a:prstDash val="solid"/>
            <a:round/>
            <a:headEnd type="none" w="med" len="med"/>
            <a:tailEnd type="none" w="med" len="med"/>
          </a:ln>
        </p:spPr>
      </p:cxnSp>
      <p:cxnSp>
        <p:nvCxnSpPr>
          <p:cNvPr id="361" name="Google Shape;361;p22"/>
          <p:cNvCxnSpPr>
            <a:endCxn id="342" idx="3"/>
          </p:cNvCxnSpPr>
          <p:nvPr/>
        </p:nvCxnSpPr>
        <p:spPr>
          <a:xfrm rot="10800000">
            <a:off x="3798925" y="2697150"/>
            <a:ext cx="1118400" cy="0"/>
          </a:xfrm>
          <a:prstGeom prst="straightConnector1">
            <a:avLst/>
          </a:prstGeom>
          <a:noFill/>
          <a:ln w="9525" cap="flat" cmpd="sng">
            <a:solidFill>
              <a:schemeClr val="dk2"/>
            </a:solidFill>
            <a:prstDash val="solid"/>
            <a:round/>
            <a:headEnd type="none" w="med" len="med"/>
            <a:tailEnd type="triangle" w="med" len="med"/>
          </a:ln>
        </p:spPr>
      </p:cxnSp>
      <p:sp>
        <p:nvSpPr>
          <p:cNvPr id="362" name="Google Shape;362;p22"/>
          <p:cNvSpPr txBox="1"/>
          <p:nvPr/>
        </p:nvSpPr>
        <p:spPr>
          <a:xfrm>
            <a:off x="1809050" y="4177300"/>
            <a:ext cx="1907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t>From BERT</a:t>
            </a:r>
            <a:endParaRPr sz="1700" b="1"/>
          </a:p>
        </p:txBody>
      </p:sp>
      <p:sp>
        <p:nvSpPr>
          <p:cNvPr id="363" name="Google Shape;363;p22"/>
          <p:cNvSpPr txBox="1"/>
          <p:nvPr/>
        </p:nvSpPr>
        <p:spPr>
          <a:xfrm>
            <a:off x="5227225" y="5911650"/>
            <a:ext cx="1907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t>From RCNN</a:t>
            </a:r>
            <a:endParaRPr sz="1700" b="1"/>
          </a:p>
        </p:txBody>
      </p:sp>
      <p:sp>
        <p:nvSpPr>
          <p:cNvPr id="364" name="Google Shape;364;p22"/>
          <p:cNvSpPr txBox="1"/>
          <p:nvPr/>
        </p:nvSpPr>
        <p:spPr>
          <a:xfrm>
            <a:off x="366725" y="575250"/>
            <a:ext cx="53889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Multimodal</a:t>
            </a:r>
            <a:r>
              <a:rPr lang="en-US" sz="2800" b="1" i="0" u="none" strike="noStrike" cap="none">
                <a:solidFill>
                  <a:srgbClr val="225870"/>
                </a:solidFill>
                <a:latin typeface="Microsoft Yahei"/>
                <a:ea typeface="Microsoft Yahei"/>
                <a:cs typeface="Microsoft Yahei"/>
                <a:sym typeface="Microsoft Yahei"/>
              </a:rPr>
              <a:t> Model</a:t>
            </a:r>
            <a:r>
              <a:rPr lang="en-US" sz="2800" b="1">
                <a:solidFill>
                  <a:srgbClr val="225870"/>
                </a:solidFill>
                <a:latin typeface="Microsoft Yahei"/>
                <a:ea typeface="Microsoft Yahei"/>
                <a:cs typeface="Microsoft Yahei"/>
                <a:sym typeface="Microsoft Yahei"/>
              </a:rPr>
              <a:t> Outline</a:t>
            </a:r>
            <a:endParaRPr sz="1100" b="0" i="0" u="none" strike="noStrike" cap="none">
              <a:solidFill>
                <a:schemeClr val="dk1"/>
              </a:solidFill>
              <a:latin typeface="Calibri"/>
              <a:ea typeface="Calibri"/>
              <a:cs typeface="Calibri"/>
              <a:sym typeface="Calibri"/>
            </a:endParaRPr>
          </a:p>
        </p:txBody>
      </p:sp>
      <p:sp>
        <p:nvSpPr>
          <p:cNvPr id="365" name="Google Shape;365;p22"/>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0" name="Google Shape;370;p23"/>
          <p:cNvGrpSpPr/>
          <p:nvPr/>
        </p:nvGrpSpPr>
        <p:grpSpPr>
          <a:xfrm>
            <a:off x="0" y="0"/>
            <a:ext cx="12192001" cy="6858000"/>
            <a:chOff x="0" y="0"/>
            <a:chExt cx="12192001" cy="6858000"/>
          </a:xfrm>
        </p:grpSpPr>
        <p:pic>
          <p:nvPicPr>
            <p:cNvPr id="371" name="Google Shape;371;p23"/>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372" name="Google Shape;372;p23"/>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373" name="Google Shape;373;p23"/>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374" name="Google Shape;374;p23"/>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375" name="Google Shape;375;p23"/>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376" name="Google Shape;376;p23"/>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377" name="Google Shape;377;p23"/>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378" name="Google Shape;378;p23"/>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379" name="Google Shape;379;p23"/>
          <p:cNvSpPr txBox="1"/>
          <p:nvPr/>
        </p:nvSpPr>
        <p:spPr>
          <a:xfrm>
            <a:off x="559950" y="303775"/>
            <a:ext cx="89460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Object Detection with YOLOv5 Model</a:t>
            </a:r>
            <a:r>
              <a:rPr lang="en-US" sz="2800" baseline="30000">
                <a:solidFill>
                  <a:schemeClr val="dk2"/>
                </a:solidFill>
              </a:rPr>
              <a:t>[10]</a:t>
            </a:r>
            <a:endParaRPr sz="2800" i="0" u="none" strike="noStrike" cap="none">
              <a:solidFill>
                <a:schemeClr val="dk2"/>
              </a:solidFill>
            </a:endParaRPr>
          </a:p>
        </p:txBody>
      </p:sp>
      <p:pic>
        <p:nvPicPr>
          <p:cNvPr id="380" name="Google Shape;380;p23"/>
          <p:cNvPicPr preferRelativeResize="0"/>
          <p:nvPr/>
        </p:nvPicPr>
        <p:blipFill>
          <a:blip r:embed="rId4">
            <a:alphaModFix/>
          </a:blip>
          <a:stretch>
            <a:fillRect/>
          </a:stretch>
        </p:blipFill>
        <p:spPr>
          <a:xfrm>
            <a:off x="1101625" y="769375"/>
            <a:ext cx="4160200" cy="2444450"/>
          </a:xfrm>
          <a:prstGeom prst="rect">
            <a:avLst/>
          </a:prstGeom>
          <a:noFill/>
          <a:ln>
            <a:noFill/>
          </a:ln>
        </p:spPr>
      </p:pic>
      <p:pic>
        <p:nvPicPr>
          <p:cNvPr id="381" name="Google Shape;381;p23"/>
          <p:cNvPicPr preferRelativeResize="0"/>
          <p:nvPr/>
        </p:nvPicPr>
        <p:blipFill>
          <a:blip r:embed="rId5">
            <a:alphaModFix/>
          </a:blip>
          <a:stretch>
            <a:fillRect/>
          </a:stretch>
        </p:blipFill>
        <p:spPr>
          <a:xfrm>
            <a:off x="5898600" y="769375"/>
            <a:ext cx="6165499" cy="5586975"/>
          </a:xfrm>
          <a:prstGeom prst="rect">
            <a:avLst/>
          </a:prstGeom>
          <a:noFill/>
          <a:ln>
            <a:noFill/>
          </a:ln>
        </p:spPr>
      </p:pic>
      <p:pic>
        <p:nvPicPr>
          <p:cNvPr id="382" name="Google Shape;382;p23"/>
          <p:cNvPicPr preferRelativeResize="0"/>
          <p:nvPr/>
        </p:nvPicPr>
        <p:blipFill>
          <a:blip r:embed="rId6">
            <a:alphaModFix/>
          </a:blip>
          <a:stretch>
            <a:fillRect/>
          </a:stretch>
        </p:blipFill>
        <p:spPr>
          <a:xfrm>
            <a:off x="1007725" y="3817875"/>
            <a:ext cx="4512851" cy="2538475"/>
          </a:xfrm>
          <a:prstGeom prst="rect">
            <a:avLst/>
          </a:prstGeom>
          <a:noFill/>
          <a:ln>
            <a:noFill/>
          </a:ln>
        </p:spPr>
      </p:pic>
      <p:sp>
        <p:nvSpPr>
          <p:cNvPr id="383" name="Google Shape;383;p23"/>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pSp>
        <p:nvGrpSpPr>
          <p:cNvPr id="388" name="Google Shape;388;p24"/>
          <p:cNvGrpSpPr/>
          <p:nvPr/>
        </p:nvGrpSpPr>
        <p:grpSpPr>
          <a:xfrm>
            <a:off x="0" y="0"/>
            <a:ext cx="12192001" cy="6858000"/>
            <a:chOff x="0" y="0"/>
            <a:chExt cx="12192001" cy="6858000"/>
          </a:xfrm>
        </p:grpSpPr>
        <p:pic>
          <p:nvPicPr>
            <p:cNvPr id="389" name="Google Shape;389;p24"/>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390" name="Google Shape;390;p24"/>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391" name="Google Shape;391;p24"/>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392" name="Google Shape;392;p24"/>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393" name="Google Shape;393;p24"/>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394" name="Google Shape;394;p24"/>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395" name="Google Shape;395;p24"/>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396" name="Google Shape;396;p24"/>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397" name="Google Shape;397;p24"/>
          <p:cNvSpPr/>
          <p:nvPr/>
        </p:nvSpPr>
        <p:spPr>
          <a:xfrm>
            <a:off x="1022100" y="1150013"/>
            <a:ext cx="9914700" cy="49338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endParaRPr/>
          </a:p>
        </p:txBody>
      </p:sp>
      <p:sp>
        <p:nvSpPr>
          <p:cNvPr id="399" name="Google Shape;399;p24"/>
          <p:cNvSpPr txBox="1"/>
          <p:nvPr/>
        </p:nvSpPr>
        <p:spPr>
          <a:xfrm>
            <a:off x="609300" y="303775"/>
            <a:ext cx="89460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Object Detection Results</a:t>
            </a:r>
            <a:endParaRPr sz="1100" b="0" i="0" u="none" strike="noStrike" cap="none">
              <a:solidFill>
                <a:schemeClr val="dk1"/>
              </a:solidFill>
              <a:latin typeface="Calibri"/>
              <a:ea typeface="Calibri"/>
              <a:cs typeface="Calibri"/>
              <a:sym typeface="Calibri"/>
            </a:endParaRPr>
          </a:p>
        </p:txBody>
      </p:sp>
      <p:pic>
        <p:nvPicPr>
          <p:cNvPr id="400" name="Google Shape;400;p24"/>
          <p:cNvPicPr preferRelativeResize="0"/>
          <p:nvPr/>
        </p:nvPicPr>
        <p:blipFill>
          <a:blip r:embed="rId4">
            <a:alphaModFix/>
          </a:blip>
          <a:stretch>
            <a:fillRect/>
          </a:stretch>
        </p:blipFill>
        <p:spPr>
          <a:xfrm>
            <a:off x="1654450" y="2206375"/>
            <a:ext cx="2821075" cy="2821075"/>
          </a:xfrm>
          <a:prstGeom prst="rect">
            <a:avLst/>
          </a:prstGeom>
          <a:noFill/>
          <a:ln w="9525" cap="flat" cmpd="sng">
            <a:solidFill>
              <a:schemeClr val="dk2"/>
            </a:solidFill>
            <a:prstDash val="solid"/>
            <a:round/>
            <a:headEnd type="none" w="sm" len="sm"/>
            <a:tailEnd type="none" w="sm" len="sm"/>
          </a:ln>
        </p:spPr>
      </p:pic>
      <p:pic>
        <p:nvPicPr>
          <p:cNvPr id="401" name="Google Shape;401;p24"/>
          <p:cNvPicPr preferRelativeResize="0"/>
          <p:nvPr/>
        </p:nvPicPr>
        <p:blipFill>
          <a:blip r:embed="rId5">
            <a:alphaModFix/>
          </a:blip>
          <a:stretch>
            <a:fillRect/>
          </a:stretch>
        </p:blipFill>
        <p:spPr>
          <a:xfrm>
            <a:off x="5537100" y="2206375"/>
            <a:ext cx="4538862" cy="2821075"/>
          </a:xfrm>
          <a:prstGeom prst="rect">
            <a:avLst/>
          </a:prstGeom>
          <a:noFill/>
          <a:ln w="9525" cap="flat" cmpd="sng">
            <a:solidFill>
              <a:schemeClr val="dk2"/>
            </a:solidFill>
            <a:prstDash val="solid"/>
            <a:round/>
            <a:headEnd type="none" w="sm" len="sm"/>
            <a:tailEnd type="none" w="sm" len="sm"/>
          </a:ln>
        </p:spPr>
      </p:pic>
      <p:sp>
        <p:nvSpPr>
          <p:cNvPr id="402" name="Google Shape;402;p24"/>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pSp>
        <p:nvGrpSpPr>
          <p:cNvPr id="407" name="Google Shape;407;p25"/>
          <p:cNvGrpSpPr/>
          <p:nvPr/>
        </p:nvGrpSpPr>
        <p:grpSpPr>
          <a:xfrm>
            <a:off x="0" y="0"/>
            <a:ext cx="12192001" cy="6858000"/>
            <a:chOff x="0" y="0"/>
            <a:chExt cx="12192001" cy="6858000"/>
          </a:xfrm>
        </p:grpSpPr>
        <p:pic>
          <p:nvPicPr>
            <p:cNvPr id="408" name="Google Shape;408;p25"/>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409" name="Google Shape;409;p25"/>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410" name="Google Shape;410;p25"/>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411" name="Google Shape;411;p25"/>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412" name="Google Shape;412;p25"/>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413" name="Google Shape;413;p25"/>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414" name="Google Shape;414;p25"/>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415" name="Google Shape;415;p25"/>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416" name="Google Shape;416;p25"/>
          <p:cNvSpPr txBox="1"/>
          <p:nvPr/>
        </p:nvSpPr>
        <p:spPr>
          <a:xfrm>
            <a:off x="609300" y="435350"/>
            <a:ext cx="89460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Face Extraction – Haar Cascade Classifier</a:t>
            </a:r>
            <a:r>
              <a:rPr lang="en-US" sz="2800" baseline="30000">
                <a:solidFill>
                  <a:schemeClr val="dk2"/>
                </a:solidFill>
              </a:rPr>
              <a:t>[11]</a:t>
            </a:r>
            <a:endParaRPr sz="2100" i="0" u="none" strike="noStrike" cap="none">
              <a:solidFill>
                <a:schemeClr val="dk2"/>
              </a:solidFill>
            </a:endParaRPr>
          </a:p>
        </p:txBody>
      </p:sp>
      <p:sp>
        <p:nvSpPr>
          <p:cNvPr id="417" name="Google Shape;417;p25"/>
          <p:cNvSpPr txBox="1"/>
          <p:nvPr/>
        </p:nvSpPr>
        <p:spPr>
          <a:xfrm>
            <a:off x="920975" y="1299225"/>
            <a:ext cx="5196900" cy="1647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800" b="1"/>
              <a:t>Haar-like Features:</a:t>
            </a:r>
            <a:endParaRPr sz="1800" b="1"/>
          </a:p>
          <a:p>
            <a:pPr marL="0" lvl="0" indent="0" algn="l" rtl="0">
              <a:lnSpc>
                <a:spcPct val="150000"/>
              </a:lnSpc>
              <a:spcBef>
                <a:spcPts val="0"/>
              </a:spcBef>
              <a:spcAft>
                <a:spcPts val="0"/>
              </a:spcAft>
              <a:buNone/>
            </a:pPr>
            <a:r>
              <a:rPr lang="en-US" sz="1800"/>
              <a:t>Compare RGB values with adjacent rectangular areas to extract feature.</a:t>
            </a:r>
            <a:endParaRPr sz="1800"/>
          </a:p>
          <a:p>
            <a:pPr marL="0" lvl="0" indent="0" algn="l" rtl="0">
              <a:lnSpc>
                <a:spcPct val="150000"/>
              </a:lnSpc>
              <a:spcBef>
                <a:spcPts val="0"/>
              </a:spcBef>
              <a:spcAft>
                <a:spcPts val="0"/>
              </a:spcAft>
              <a:buNone/>
            </a:pPr>
            <a:endParaRPr>
              <a:latin typeface="Microsoft YaHei"/>
              <a:ea typeface="Microsoft YaHei"/>
              <a:cs typeface="Microsoft YaHei"/>
              <a:sym typeface="Microsoft YaHei"/>
            </a:endParaRPr>
          </a:p>
        </p:txBody>
      </p:sp>
      <p:pic>
        <p:nvPicPr>
          <p:cNvPr id="418" name="Google Shape;418;p25"/>
          <p:cNvPicPr preferRelativeResize="0"/>
          <p:nvPr/>
        </p:nvPicPr>
        <p:blipFill>
          <a:blip r:embed="rId4">
            <a:alphaModFix/>
          </a:blip>
          <a:stretch>
            <a:fillRect/>
          </a:stretch>
        </p:blipFill>
        <p:spPr>
          <a:xfrm>
            <a:off x="920975" y="4640175"/>
            <a:ext cx="2375994" cy="1647000"/>
          </a:xfrm>
          <a:prstGeom prst="rect">
            <a:avLst/>
          </a:prstGeom>
          <a:noFill/>
          <a:ln>
            <a:noFill/>
          </a:ln>
        </p:spPr>
      </p:pic>
      <p:sp>
        <p:nvSpPr>
          <p:cNvPr id="419" name="Google Shape;419;p25"/>
          <p:cNvSpPr txBox="1"/>
          <p:nvPr/>
        </p:nvSpPr>
        <p:spPr>
          <a:xfrm>
            <a:off x="920975" y="2762950"/>
            <a:ext cx="5196900" cy="1647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1800" b="1"/>
              <a:t>Cascaded Classifier:</a:t>
            </a:r>
            <a:endParaRPr sz="1800" b="1"/>
          </a:p>
          <a:p>
            <a:pPr marL="0" lvl="0" indent="0" algn="l" rtl="0">
              <a:lnSpc>
                <a:spcPct val="150000"/>
              </a:lnSpc>
              <a:spcBef>
                <a:spcPts val="0"/>
              </a:spcBef>
              <a:spcAft>
                <a:spcPts val="0"/>
              </a:spcAft>
              <a:buNone/>
            </a:pPr>
            <a:r>
              <a:rPr lang="en-US" sz="1800"/>
              <a:t>Input all potential sub-windows into the classifier and reject sub-windows stage by stage.</a:t>
            </a:r>
            <a:endParaRPr sz="1800"/>
          </a:p>
          <a:p>
            <a:pPr marL="0" lvl="0" indent="0" algn="l" rtl="0">
              <a:lnSpc>
                <a:spcPct val="150000"/>
              </a:lnSpc>
              <a:spcBef>
                <a:spcPts val="0"/>
              </a:spcBef>
              <a:spcAft>
                <a:spcPts val="0"/>
              </a:spcAft>
              <a:buNone/>
            </a:pPr>
            <a:endParaRPr>
              <a:latin typeface="Microsoft YaHei"/>
              <a:ea typeface="Microsoft YaHei"/>
              <a:cs typeface="Microsoft YaHei"/>
              <a:sym typeface="Microsoft YaHei"/>
            </a:endParaRPr>
          </a:p>
        </p:txBody>
      </p:sp>
      <p:pic>
        <p:nvPicPr>
          <p:cNvPr id="420" name="Google Shape;420;p25"/>
          <p:cNvPicPr preferRelativeResize="0"/>
          <p:nvPr/>
        </p:nvPicPr>
        <p:blipFill>
          <a:blip r:embed="rId5">
            <a:alphaModFix/>
          </a:blip>
          <a:stretch>
            <a:fillRect/>
          </a:stretch>
        </p:blipFill>
        <p:spPr>
          <a:xfrm>
            <a:off x="3877850" y="4640175"/>
            <a:ext cx="2745000" cy="1647000"/>
          </a:xfrm>
          <a:prstGeom prst="rect">
            <a:avLst/>
          </a:prstGeom>
          <a:noFill/>
          <a:ln>
            <a:noFill/>
          </a:ln>
        </p:spPr>
      </p:pic>
      <p:pic>
        <p:nvPicPr>
          <p:cNvPr id="421" name="Google Shape;421;p25"/>
          <p:cNvPicPr preferRelativeResize="0"/>
          <p:nvPr/>
        </p:nvPicPr>
        <p:blipFill>
          <a:blip r:embed="rId6">
            <a:alphaModFix/>
          </a:blip>
          <a:stretch>
            <a:fillRect/>
          </a:stretch>
        </p:blipFill>
        <p:spPr>
          <a:xfrm>
            <a:off x="7203725" y="1299225"/>
            <a:ext cx="4391625" cy="2924900"/>
          </a:xfrm>
          <a:prstGeom prst="rect">
            <a:avLst/>
          </a:prstGeom>
          <a:noFill/>
          <a:ln>
            <a:noFill/>
          </a:ln>
        </p:spPr>
      </p:pic>
      <p:pic>
        <p:nvPicPr>
          <p:cNvPr id="422" name="Google Shape;422;p25"/>
          <p:cNvPicPr preferRelativeResize="0"/>
          <p:nvPr/>
        </p:nvPicPr>
        <p:blipFill>
          <a:blip r:embed="rId7">
            <a:alphaModFix/>
          </a:blip>
          <a:stretch>
            <a:fillRect/>
          </a:stretch>
        </p:blipFill>
        <p:spPr>
          <a:xfrm>
            <a:off x="9012800" y="5166550"/>
            <a:ext cx="1219200" cy="1219200"/>
          </a:xfrm>
          <a:prstGeom prst="rect">
            <a:avLst/>
          </a:prstGeom>
          <a:noFill/>
          <a:ln>
            <a:noFill/>
          </a:ln>
        </p:spPr>
      </p:pic>
      <p:sp>
        <p:nvSpPr>
          <p:cNvPr id="423" name="Google Shape;423;p25"/>
          <p:cNvSpPr/>
          <p:nvPr/>
        </p:nvSpPr>
        <p:spPr>
          <a:xfrm>
            <a:off x="9408025" y="1924175"/>
            <a:ext cx="509700" cy="559200"/>
          </a:xfrm>
          <a:prstGeom prst="rect">
            <a:avLst/>
          </a:prstGeom>
          <a:noFill/>
          <a:ln w="381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4" name="Google Shape;424;p25"/>
          <p:cNvCxnSpPr>
            <a:endCxn id="423" idx="1"/>
          </p:cNvCxnSpPr>
          <p:nvPr/>
        </p:nvCxnSpPr>
        <p:spPr>
          <a:xfrm rot="10800000" flipH="1">
            <a:off x="9013525" y="2203775"/>
            <a:ext cx="394500" cy="3009600"/>
          </a:xfrm>
          <a:prstGeom prst="straightConnector1">
            <a:avLst/>
          </a:prstGeom>
          <a:noFill/>
          <a:ln w="38100" cap="flat" cmpd="sng">
            <a:solidFill>
              <a:srgbClr val="38761D"/>
            </a:solidFill>
            <a:prstDash val="solid"/>
            <a:round/>
            <a:headEnd type="none" w="med" len="med"/>
            <a:tailEnd type="none" w="med" len="med"/>
          </a:ln>
        </p:spPr>
      </p:cxnSp>
      <p:cxnSp>
        <p:nvCxnSpPr>
          <p:cNvPr id="425" name="Google Shape;425;p25"/>
          <p:cNvCxnSpPr/>
          <p:nvPr/>
        </p:nvCxnSpPr>
        <p:spPr>
          <a:xfrm rot="10800000">
            <a:off x="9917725" y="2203750"/>
            <a:ext cx="312600" cy="3026100"/>
          </a:xfrm>
          <a:prstGeom prst="straightConnector1">
            <a:avLst/>
          </a:prstGeom>
          <a:noFill/>
          <a:ln w="38100" cap="flat" cmpd="sng">
            <a:solidFill>
              <a:srgbClr val="38761D"/>
            </a:solidFill>
            <a:prstDash val="solid"/>
            <a:round/>
            <a:headEnd type="none" w="med" len="med"/>
            <a:tailEnd type="none" w="med" len="med"/>
          </a:ln>
        </p:spPr>
      </p:cxnSp>
      <p:sp>
        <p:nvSpPr>
          <p:cNvPr id="426" name="Google Shape;426;p25"/>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grpSp>
        <p:nvGrpSpPr>
          <p:cNvPr id="431" name="Google Shape;431;p26"/>
          <p:cNvGrpSpPr/>
          <p:nvPr/>
        </p:nvGrpSpPr>
        <p:grpSpPr>
          <a:xfrm>
            <a:off x="0" y="0"/>
            <a:ext cx="12192001" cy="6858000"/>
            <a:chOff x="0" y="0"/>
            <a:chExt cx="12192001" cy="6858000"/>
          </a:xfrm>
        </p:grpSpPr>
        <p:pic>
          <p:nvPicPr>
            <p:cNvPr id="432" name="Google Shape;432;p26"/>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433" name="Google Shape;433;p26"/>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434" name="Google Shape;434;p26"/>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435" name="Google Shape;435;p26"/>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436" name="Google Shape;436;p26"/>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437" name="Google Shape;437;p26"/>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438" name="Google Shape;438;p26"/>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439" name="Google Shape;439;p26"/>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440" name="Google Shape;440;p26"/>
          <p:cNvSpPr txBox="1"/>
          <p:nvPr/>
        </p:nvSpPr>
        <p:spPr>
          <a:xfrm>
            <a:off x="609300" y="435350"/>
            <a:ext cx="89460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Face Extraction - Multiple Face Problem</a:t>
            </a:r>
            <a:endParaRPr sz="1100" b="0" i="0" u="none" strike="noStrike" cap="none">
              <a:solidFill>
                <a:schemeClr val="dk1"/>
              </a:solidFill>
              <a:latin typeface="Calibri"/>
              <a:ea typeface="Calibri"/>
              <a:cs typeface="Calibri"/>
              <a:sym typeface="Calibri"/>
            </a:endParaRPr>
          </a:p>
        </p:txBody>
      </p:sp>
      <p:pic>
        <p:nvPicPr>
          <p:cNvPr id="441" name="Google Shape;441;p26"/>
          <p:cNvPicPr preferRelativeResize="0"/>
          <p:nvPr/>
        </p:nvPicPr>
        <p:blipFill>
          <a:blip r:embed="rId4">
            <a:alphaModFix/>
          </a:blip>
          <a:stretch>
            <a:fillRect/>
          </a:stretch>
        </p:blipFill>
        <p:spPr>
          <a:xfrm>
            <a:off x="609300" y="1321625"/>
            <a:ext cx="5360625" cy="4741025"/>
          </a:xfrm>
          <a:prstGeom prst="rect">
            <a:avLst/>
          </a:prstGeom>
          <a:noFill/>
          <a:ln>
            <a:noFill/>
          </a:ln>
        </p:spPr>
      </p:pic>
      <p:cxnSp>
        <p:nvCxnSpPr>
          <p:cNvPr id="442" name="Google Shape;442;p26"/>
          <p:cNvCxnSpPr/>
          <p:nvPr/>
        </p:nvCxnSpPr>
        <p:spPr>
          <a:xfrm rot="10800000" flipH="1">
            <a:off x="5969925" y="3667538"/>
            <a:ext cx="2532600" cy="24600"/>
          </a:xfrm>
          <a:prstGeom prst="straightConnector1">
            <a:avLst/>
          </a:prstGeom>
          <a:noFill/>
          <a:ln w="9525" cap="flat" cmpd="sng">
            <a:solidFill>
              <a:schemeClr val="dk2"/>
            </a:solidFill>
            <a:prstDash val="solid"/>
            <a:round/>
            <a:headEnd type="none" w="med" len="med"/>
            <a:tailEnd type="triangle" w="med" len="med"/>
          </a:ln>
        </p:spPr>
      </p:cxnSp>
      <p:sp>
        <p:nvSpPr>
          <p:cNvPr id="443" name="Google Shape;443;p26"/>
          <p:cNvSpPr txBox="1"/>
          <p:nvPr/>
        </p:nvSpPr>
        <p:spPr>
          <a:xfrm>
            <a:off x="8584825" y="3125750"/>
            <a:ext cx="32892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latin typeface="Calibri"/>
                <a:ea typeface="Calibri"/>
                <a:cs typeface="Calibri"/>
                <a:sym typeface="Calibri"/>
              </a:rPr>
              <a:t>Solution:</a:t>
            </a:r>
            <a:endParaRPr sz="2000" b="1">
              <a:latin typeface="Calibri"/>
              <a:ea typeface="Calibri"/>
              <a:cs typeface="Calibri"/>
              <a:sym typeface="Calibri"/>
            </a:endParaRPr>
          </a:p>
          <a:p>
            <a:pPr marL="0" lvl="0" indent="0" algn="ctr" rtl="0">
              <a:spcBef>
                <a:spcPts val="0"/>
              </a:spcBef>
              <a:spcAft>
                <a:spcPts val="0"/>
              </a:spcAft>
              <a:buNone/>
            </a:pPr>
            <a:r>
              <a:rPr lang="en-US" sz="2000" b="1">
                <a:latin typeface="Calibri"/>
                <a:ea typeface="Calibri"/>
                <a:cs typeface="Calibri"/>
                <a:sym typeface="Calibri"/>
              </a:rPr>
              <a:t>Include only largest face in each image</a:t>
            </a:r>
            <a:endParaRPr sz="2000" b="1">
              <a:latin typeface="Calibri"/>
              <a:ea typeface="Calibri"/>
              <a:cs typeface="Calibri"/>
              <a:sym typeface="Calibri"/>
            </a:endParaRPr>
          </a:p>
        </p:txBody>
      </p:sp>
      <p:sp>
        <p:nvSpPr>
          <p:cNvPr id="444" name="Google Shape;444;p26"/>
          <p:cNvSpPr txBox="1"/>
          <p:nvPr/>
        </p:nvSpPr>
        <p:spPr>
          <a:xfrm>
            <a:off x="6323475" y="2836250"/>
            <a:ext cx="1825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Usually redundant and unrelated faces in each image</a:t>
            </a:r>
            <a:endParaRPr>
              <a:latin typeface="Calibri"/>
              <a:ea typeface="Calibri"/>
              <a:cs typeface="Calibri"/>
              <a:sym typeface="Calibri"/>
            </a:endParaRPr>
          </a:p>
        </p:txBody>
      </p:sp>
      <p:sp>
        <p:nvSpPr>
          <p:cNvPr id="445" name="Google Shape;445;p26"/>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9"/>
        <p:cNvGrpSpPr/>
        <p:nvPr/>
      </p:nvGrpSpPr>
      <p:grpSpPr>
        <a:xfrm>
          <a:off x="0" y="0"/>
          <a:ext cx="0" cy="0"/>
          <a:chOff x="0" y="0"/>
          <a:chExt cx="0" cy="0"/>
        </a:xfrm>
      </p:grpSpPr>
      <p:grpSp>
        <p:nvGrpSpPr>
          <p:cNvPr id="450" name="Google Shape;450;p27"/>
          <p:cNvGrpSpPr/>
          <p:nvPr/>
        </p:nvGrpSpPr>
        <p:grpSpPr>
          <a:xfrm>
            <a:off x="0" y="0"/>
            <a:ext cx="12192001" cy="6858000"/>
            <a:chOff x="0" y="0"/>
            <a:chExt cx="12192001" cy="6858000"/>
          </a:xfrm>
        </p:grpSpPr>
        <p:pic>
          <p:nvPicPr>
            <p:cNvPr id="451" name="Google Shape;451;p27"/>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452" name="Google Shape;452;p27"/>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453" name="Google Shape;453;p27"/>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454" name="Google Shape;454;p27"/>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455" name="Google Shape;455;p27"/>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456" name="Google Shape;456;p27"/>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457" name="Google Shape;457;p27"/>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458" name="Google Shape;458;p27"/>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459" name="Google Shape;459;p27"/>
          <p:cNvSpPr txBox="1"/>
          <p:nvPr/>
        </p:nvSpPr>
        <p:spPr>
          <a:xfrm>
            <a:off x="434625" y="620275"/>
            <a:ext cx="4906200" cy="10935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Tag Extraction --</a:t>
            </a:r>
            <a:endParaRPr sz="2800" b="1">
              <a:solidFill>
                <a:srgbClr val="225870"/>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Face Type Detection</a:t>
            </a:r>
            <a:r>
              <a:rPr lang="en-US" sz="2800" b="1">
                <a:solidFill>
                  <a:srgbClr val="225870"/>
                </a:solidFill>
                <a:latin typeface="Microsoft Yahei"/>
                <a:ea typeface="Microsoft Yahei"/>
                <a:cs typeface="Microsoft Yahei"/>
                <a:sym typeface="Microsoft Yahei"/>
              </a:rPr>
              <a:t> &amp; Emotion detection Model</a:t>
            </a:r>
            <a:endParaRPr sz="2800" b="1">
              <a:solidFill>
                <a:srgbClr val="225870"/>
              </a:solidFill>
              <a:latin typeface="Microsoft Yahei"/>
              <a:ea typeface="Microsoft Yahei"/>
              <a:cs typeface="Microsoft Yahei"/>
              <a:sym typeface="Microsoft Yahei"/>
            </a:endParaRPr>
          </a:p>
        </p:txBody>
      </p:sp>
      <p:pic>
        <p:nvPicPr>
          <p:cNvPr id="460" name="Google Shape;460;p27"/>
          <p:cNvPicPr preferRelativeResize="0"/>
          <p:nvPr/>
        </p:nvPicPr>
        <p:blipFill rotWithShape="1">
          <a:blip r:embed="rId4">
            <a:alphaModFix/>
          </a:blip>
          <a:srcRect/>
          <a:stretch/>
        </p:blipFill>
        <p:spPr>
          <a:xfrm>
            <a:off x="5121618" y="351434"/>
            <a:ext cx="1373489" cy="1631225"/>
          </a:xfrm>
          <a:prstGeom prst="rect">
            <a:avLst/>
          </a:prstGeom>
          <a:noFill/>
          <a:ln>
            <a:noFill/>
          </a:ln>
        </p:spPr>
      </p:pic>
      <p:pic>
        <p:nvPicPr>
          <p:cNvPr id="461" name="Google Shape;461;p27"/>
          <p:cNvPicPr preferRelativeResize="0"/>
          <p:nvPr/>
        </p:nvPicPr>
        <p:blipFill rotWithShape="1">
          <a:blip r:embed="rId5">
            <a:alphaModFix/>
          </a:blip>
          <a:srcRect/>
          <a:stretch/>
        </p:blipFill>
        <p:spPr>
          <a:xfrm>
            <a:off x="6493218" y="351434"/>
            <a:ext cx="2431845" cy="1621282"/>
          </a:xfrm>
          <a:prstGeom prst="rect">
            <a:avLst/>
          </a:prstGeom>
          <a:noFill/>
          <a:ln>
            <a:noFill/>
          </a:ln>
        </p:spPr>
      </p:pic>
      <p:pic>
        <p:nvPicPr>
          <p:cNvPr id="462" name="Google Shape;462;p27"/>
          <p:cNvPicPr preferRelativeResize="0"/>
          <p:nvPr/>
        </p:nvPicPr>
        <p:blipFill rotWithShape="1">
          <a:blip r:embed="rId6">
            <a:alphaModFix/>
          </a:blip>
          <a:srcRect/>
          <a:stretch/>
        </p:blipFill>
        <p:spPr>
          <a:xfrm>
            <a:off x="8931618" y="338734"/>
            <a:ext cx="2420877" cy="1613927"/>
          </a:xfrm>
          <a:prstGeom prst="rect">
            <a:avLst/>
          </a:prstGeom>
          <a:noFill/>
          <a:ln>
            <a:noFill/>
          </a:ln>
        </p:spPr>
      </p:pic>
      <p:sp>
        <p:nvSpPr>
          <p:cNvPr id="463" name="Google Shape;463;p27"/>
          <p:cNvSpPr txBox="1"/>
          <p:nvPr/>
        </p:nvSpPr>
        <p:spPr>
          <a:xfrm>
            <a:off x="1119350" y="2487700"/>
            <a:ext cx="49896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This model aims to tackle the task of predicting the  </a:t>
            </a:r>
            <a:r>
              <a:rPr lang="en-US" sz="1800" b="1"/>
              <a:t>age </a:t>
            </a:r>
            <a:r>
              <a:rPr lang="en-US" sz="1800"/>
              <a:t>and classifying the </a:t>
            </a:r>
            <a:r>
              <a:rPr lang="en-US" sz="1800" b="1"/>
              <a:t>gender, race and emotion </a:t>
            </a:r>
            <a:r>
              <a:rPr lang="en-US" sz="1800"/>
              <a:t>from facial images.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Pretrained model: </a:t>
            </a:r>
            <a:r>
              <a:rPr lang="en-US" sz="1800" b="1"/>
              <a:t>DEmo Classi</a:t>
            </a:r>
            <a:endParaRPr sz="1800" b="1"/>
          </a:p>
          <a:p>
            <a:pPr marL="457200" lvl="0" indent="-342900" algn="l" rtl="0">
              <a:spcBef>
                <a:spcPts val="0"/>
              </a:spcBef>
              <a:spcAft>
                <a:spcPts val="0"/>
              </a:spcAft>
              <a:buSzPts val="1800"/>
              <a:buChar char="●"/>
            </a:pPr>
            <a:r>
              <a:rPr lang="en-US" sz="1800"/>
              <a:t>Backbone: Resnet50</a:t>
            </a:r>
            <a:endParaRPr sz="1800"/>
          </a:p>
          <a:p>
            <a:pPr marL="0" lvl="0" indent="0" algn="l" rtl="0">
              <a:spcBef>
                <a:spcPts val="0"/>
              </a:spcBef>
              <a:spcAft>
                <a:spcPts val="0"/>
              </a:spcAft>
              <a:buNone/>
            </a:pPr>
            <a:r>
              <a:rPr lang="en-US" sz="1800"/>
              <a:t>Pretrained dataset: </a:t>
            </a:r>
            <a:endParaRPr sz="1800"/>
          </a:p>
          <a:p>
            <a:pPr marL="457200" lvl="0" indent="-342900" algn="l" rtl="0">
              <a:spcBef>
                <a:spcPts val="0"/>
              </a:spcBef>
              <a:spcAft>
                <a:spcPts val="0"/>
              </a:spcAft>
              <a:buSzPts val="1800"/>
              <a:buChar char="●"/>
            </a:pPr>
            <a:r>
              <a:rPr lang="en-US" sz="1800"/>
              <a:t>Fer2013 dataset      </a:t>
            </a:r>
            <a:r>
              <a:rPr lang="en-US">
                <a:solidFill>
                  <a:schemeClr val="dk1"/>
                </a:solidFill>
              </a:rPr>
              <a:t>https://www.kaggle.com/msambare/fer2013</a:t>
            </a:r>
            <a:endParaRPr sz="1800"/>
          </a:p>
          <a:p>
            <a:pPr marL="457200" lvl="0" indent="-342900" algn="l" rtl="0">
              <a:spcBef>
                <a:spcPts val="0"/>
              </a:spcBef>
              <a:spcAft>
                <a:spcPts val="0"/>
              </a:spcAft>
              <a:buSzPts val="1800"/>
              <a:buChar char="●"/>
            </a:pPr>
            <a:r>
              <a:rPr lang="en-US" sz="1800"/>
              <a:t>UTK face dataset      </a:t>
            </a:r>
            <a:endParaRPr sz="1800"/>
          </a:p>
          <a:p>
            <a:pPr marL="457200" lvl="0" indent="0" algn="l" rtl="0">
              <a:spcBef>
                <a:spcPts val="0"/>
              </a:spcBef>
              <a:spcAft>
                <a:spcPts val="0"/>
              </a:spcAft>
              <a:buNone/>
            </a:pPr>
            <a:r>
              <a:rPr lang="en-US">
                <a:solidFill>
                  <a:schemeClr val="dk1"/>
                </a:solidFill>
              </a:rPr>
              <a:t>https://susanqq.github.io/UTKFace/</a:t>
            </a:r>
            <a:endParaRPr>
              <a:solidFill>
                <a:schemeClr val="dk1"/>
              </a:solidFill>
            </a:endParaRPr>
          </a:p>
          <a:p>
            <a:pPr marL="0" lvl="0" indent="0" algn="l" rtl="0">
              <a:spcBef>
                <a:spcPts val="0"/>
              </a:spcBef>
              <a:spcAft>
                <a:spcPts val="0"/>
              </a:spcAft>
              <a:buNone/>
            </a:pPr>
            <a:endParaRPr>
              <a:solidFill>
                <a:schemeClr val="dk1"/>
              </a:solidFill>
            </a:endParaRPr>
          </a:p>
        </p:txBody>
      </p:sp>
      <p:graphicFrame>
        <p:nvGraphicFramePr>
          <p:cNvPr id="464" name="Google Shape;464;p27"/>
          <p:cNvGraphicFramePr/>
          <p:nvPr/>
        </p:nvGraphicFramePr>
        <p:xfrm>
          <a:off x="6752688" y="3464375"/>
          <a:ext cx="4367950" cy="817186"/>
        </p:xfrm>
        <a:graphic>
          <a:graphicData uri="http://schemas.openxmlformats.org/drawingml/2006/table">
            <a:tbl>
              <a:tblPr>
                <a:noFill/>
                <a:tableStyleId>{E9C59150-C85B-4D55-A63C-441A5C3CC2AB}</a:tableStyleId>
              </a:tblPr>
              <a:tblGrid>
                <a:gridCol w="950550">
                  <a:extLst>
                    <a:ext uri="{9D8B030D-6E8A-4147-A177-3AD203B41FA5}">
                      <a16:colId xmlns:a16="http://schemas.microsoft.com/office/drawing/2014/main" val="20000"/>
                    </a:ext>
                  </a:extLst>
                </a:gridCol>
                <a:gridCol w="927900">
                  <a:extLst>
                    <a:ext uri="{9D8B030D-6E8A-4147-A177-3AD203B41FA5}">
                      <a16:colId xmlns:a16="http://schemas.microsoft.com/office/drawing/2014/main" val="20001"/>
                    </a:ext>
                  </a:extLst>
                </a:gridCol>
                <a:gridCol w="792125">
                  <a:extLst>
                    <a:ext uri="{9D8B030D-6E8A-4147-A177-3AD203B41FA5}">
                      <a16:colId xmlns:a16="http://schemas.microsoft.com/office/drawing/2014/main" val="20002"/>
                    </a:ext>
                  </a:extLst>
                </a:gridCol>
                <a:gridCol w="837375">
                  <a:extLst>
                    <a:ext uri="{9D8B030D-6E8A-4147-A177-3AD203B41FA5}">
                      <a16:colId xmlns:a16="http://schemas.microsoft.com/office/drawing/2014/main" val="20003"/>
                    </a:ext>
                  </a:extLst>
                </a:gridCol>
                <a:gridCol w="860000">
                  <a:extLst>
                    <a:ext uri="{9D8B030D-6E8A-4147-A177-3AD203B41FA5}">
                      <a16:colId xmlns:a16="http://schemas.microsoft.com/office/drawing/2014/main" val="20004"/>
                    </a:ext>
                  </a:extLst>
                </a:gridCol>
              </a:tblGrid>
              <a:tr h="295275">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Results</a:t>
                      </a:r>
                      <a:endParaRPr b="1">
                        <a:latin typeface="Times New Roman"/>
                        <a:ea typeface="Times New Roman"/>
                        <a:cs typeface="Times New Roman"/>
                        <a:sym typeface="Times New Roman"/>
                      </a:endParaRPr>
                    </a:p>
                  </a:txBody>
                  <a:tcPr marL="68575" marR="68575" marT="91425" marB="91425" anchor="ctr"/>
                </a:tc>
                <a:tc>
                  <a:txBody>
                    <a:bodyPr/>
                    <a:lstStyle/>
                    <a:p>
                      <a:pPr marL="0" lvl="0" indent="0" algn="ctr" rtl="0">
                        <a:lnSpc>
                          <a:spcPct val="115000"/>
                        </a:lnSpc>
                        <a:spcBef>
                          <a:spcPts val="0"/>
                        </a:spcBef>
                        <a:spcAft>
                          <a:spcPts val="0"/>
                        </a:spcAft>
                        <a:buNone/>
                      </a:pPr>
                      <a:r>
                        <a:rPr lang="en-US" b="1">
                          <a:latin typeface="Times New Roman"/>
                          <a:ea typeface="Times New Roman"/>
                          <a:cs typeface="Times New Roman"/>
                          <a:sym typeface="Times New Roman"/>
                        </a:rPr>
                        <a:t> Precision</a:t>
                      </a:r>
                      <a:endParaRPr b="1">
                        <a:latin typeface="Times New Roman"/>
                        <a:ea typeface="Times New Roman"/>
                        <a:cs typeface="Times New Roman"/>
                        <a:sym typeface="Times New Roman"/>
                      </a:endParaRPr>
                    </a:p>
                  </a:txBody>
                  <a:tcPr marL="68575" marR="68575" marT="91425" marB="91425" anchor="ctr"/>
                </a:tc>
                <a:tc>
                  <a:txBody>
                    <a:bodyPr/>
                    <a:lstStyle/>
                    <a:p>
                      <a:pPr marL="0" lvl="0" indent="0" algn="ctr" rtl="0">
                        <a:lnSpc>
                          <a:spcPct val="115000"/>
                        </a:lnSpc>
                        <a:spcBef>
                          <a:spcPts val="0"/>
                        </a:spcBef>
                        <a:spcAft>
                          <a:spcPts val="0"/>
                        </a:spcAft>
                        <a:buNone/>
                      </a:pPr>
                      <a:r>
                        <a:rPr lang="en-US" b="1">
                          <a:latin typeface="Times New Roman"/>
                          <a:ea typeface="Times New Roman"/>
                          <a:cs typeface="Times New Roman"/>
                          <a:sym typeface="Times New Roman"/>
                        </a:rPr>
                        <a:t>   Recall</a:t>
                      </a:r>
                      <a:endParaRPr b="1">
                        <a:latin typeface="Times New Roman"/>
                        <a:ea typeface="Times New Roman"/>
                        <a:cs typeface="Times New Roman"/>
                        <a:sym typeface="Times New Roman"/>
                      </a:endParaRPr>
                    </a:p>
                  </a:txBody>
                  <a:tcPr marL="68575" marR="68575" marT="91425" marB="91425" anchor="ctr"/>
                </a:tc>
                <a:tc>
                  <a:txBody>
                    <a:bodyPr/>
                    <a:lstStyle/>
                    <a:p>
                      <a:pPr marL="0" lvl="0" indent="0" algn="ctr" rtl="0">
                        <a:lnSpc>
                          <a:spcPct val="115000"/>
                        </a:lnSpc>
                        <a:spcBef>
                          <a:spcPts val="0"/>
                        </a:spcBef>
                        <a:spcAft>
                          <a:spcPts val="0"/>
                        </a:spcAft>
                        <a:buNone/>
                      </a:pPr>
                      <a:r>
                        <a:rPr lang="en-US" b="1">
                          <a:latin typeface="Times New Roman"/>
                          <a:ea typeface="Times New Roman"/>
                          <a:cs typeface="Times New Roman"/>
                          <a:sym typeface="Times New Roman"/>
                        </a:rPr>
                        <a:t> F1-score</a:t>
                      </a:r>
                      <a:endParaRPr b="1">
                        <a:latin typeface="Times New Roman"/>
                        <a:ea typeface="Times New Roman"/>
                        <a:cs typeface="Times New Roman"/>
                        <a:sym typeface="Times New Roman"/>
                      </a:endParaRPr>
                    </a:p>
                  </a:txBody>
                  <a:tcPr marL="68575" marR="68575" marT="91425" marB="91425" anchor="ctr"/>
                </a:tc>
                <a:tc>
                  <a:txBody>
                    <a:bodyPr/>
                    <a:lstStyle/>
                    <a:p>
                      <a:pPr marL="0" lvl="0" indent="0" algn="ctr" rtl="0">
                        <a:lnSpc>
                          <a:spcPct val="115000"/>
                        </a:lnSpc>
                        <a:spcBef>
                          <a:spcPts val="0"/>
                        </a:spcBef>
                        <a:spcAft>
                          <a:spcPts val="0"/>
                        </a:spcAft>
                        <a:buNone/>
                      </a:pPr>
                      <a:r>
                        <a:rPr lang="en-US" b="1">
                          <a:latin typeface="Times New Roman"/>
                          <a:ea typeface="Times New Roman"/>
                          <a:cs typeface="Times New Roman"/>
                          <a:sym typeface="Times New Roman"/>
                        </a:rPr>
                        <a:t>  Support</a:t>
                      </a:r>
                      <a:endParaRPr b="1">
                        <a:latin typeface="Times New Roman"/>
                        <a:ea typeface="Times New Roman"/>
                        <a:cs typeface="Times New Roman"/>
                        <a:sym typeface="Times New Roman"/>
                      </a:endParaRPr>
                    </a:p>
                  </a:txBody>
                  <a:tcPr marL="68575" marR="68575" marT="91425" marB="91425" anchor="ctr"/>
                </a:tc>
                <a:extLst>
                  <a:ext uri="{0D108BD9-81ED-4DB2-BD59-A6C34878D82A}">
                    <a16:rowId xmlns:a16="http://schemas.microsoft.com/office/drawing/2014/main" val="10000"/>
                  </a:ext>
                </a:extLst>
              </a:tr>
              <a:tr h="295275">
                <a:tc>
                  <a:txBody>
                    <a:bodyPr/>
                    <a:lstStyle/>
                    <a:p>
                      <a:pPr marL="0" lvl="0" indent="0" algn="ctr" rtl="0">
                        <a:lnSpc>
                          <a:spcPct val="115000"/>
                        </a:lnSpc>
                        <a:spcBef>
                          <a:spcPts val="0"/>
                        </a:spcBef>
                        <a:spcAft>
                          <a:spcPts val="0"/>
                        </a:spcAft>
                        <a:buNone/>
                      </a:pPr>
                      <a:r>
                        <a:rPr lang="en-US" b="1">
                          <a:latin typeface="Times New Roman"/>
                          <a:ea typeface="Times New Roman"/>
                          <a:cs typeface="Times New Roman"/>
                          <a:sym typeface="Times New Roman"/>
                        </a:rPr>
                        <a:t>Emotion</a:t>
                      </a:r>
                      <a:endParaRPr b="1">
                        <a:latin typeface="Times New Roman"/>
                        <a:ea typeface="Times New Roman"/>
                        <a:cs typeface="Times New Roman"/>
                        <a:sym typeface="Times New Roman"/>
                      </a:endParaRPr>
                    </a:p>
                  </a:txBody>
                  <a:tcPr marL="68575" marR="68575" marT="91425" marB="91425">
                    <a:solidFill>
                      <a:srgbClr val="D0E0E3"/>
                    </a:solidFill>
                  </a:tcPr>
                </a:tc>
                <a:tc>
                  <a:txBody>
                    <a:bodyPr/>
                    <a:lstStyle/>
                    <a:p>
                      <a:pPr marL="0" lvl="0" indent="0" algn="ctr" rtl="0">
                        <a:lnSpc>
                          <a:spcPct val="115000"/>
                        </a:lnSpc>
                        <a:spcBef>
                          <a:spcPts val="0"/>
                        </a:spcBef>
                        <a:spcAft>
                          <a:spcPts val="0"/>
                        </a:spcAft>
                        <a:buNone/>
                      </a:pPr>
                      <a:r>
                        <a:rPr lang="en-US" b="1">
                          <a:latin typeface="Times New Roman"/>
                          <a:ea typeface="Times New Roman"/>
                          <a:cs typeface="Times New Roman"/>
                          <a:sym typeface="Times New Roman"/>
                        </a:rPr>
                        <a:t>0.63</a:t>
                      </a:r>
                      <a:endParaRPr b="1">
                        <a:latin typeface="Times New Roman"/>
                        <a:ea typeface="Times New Roman"/>
                        <a:cs typeface="Times New Roman"/>
                        <a:sym typeface="Times New Roman"/>
                      </a:endParaRPr>
                    </a:p>
                  </a:txBody>
                  <a:tcPr marL="68575" marR="68575" marT="91425" marB="91425">
                    <a:solidFill>
                      <a:srgbClr val="D0E0E3"/>
                    </a:solidFill>
                  </a:tcPr>
                </a:tc>
                <a:tc>
                  <a:txBody>
                    <a:bodyPr/>
                    <a:lstStyle/>
                    <a:p>
                      <a:pPr marL="0" lvl="0" indent="0" algn="ctr" rtl="0">
                        <a:lnSpc>
                          <a:spcPct val="115000"/>
                        </a:lnSpc>
                        <a:spcBef>
                          <a:spcPts val="0"/>
                        </a:spcBef>
                        <a:spcAft>
                          <a:spcPts val="0"/>
                        </a:spcAft>
                        <a:buNone/>
                      </a:pPr>
                      <a:r>
                        <a:rPr lang="en-US" b="1">
                          <a:latin typeface="Times New Roman"/>
                          <a:ea typeface="Times New Roman"/>
                          <a:cs typeface="Times New Roman"/>
                          <a:sym typeface="Times New Roman"/>
                        </a:rPr>
                        <a:t>0.63</a:t>
                      </a:r>
                      <a:endParaRPr b="1">
                        <a:latin typeface="Times New Roman"/>
                        <a:ea typeface="Times New Roman"/>
                        <a:cs typeface="Times New Roman"/>
                        <a:sym typeface="Times New Roman"/>
                      </a:endParaRPr>
                    </a:p>
                  </a:txBody>
                  <a:tcPr marL="68575" marR="68575" marT="91425" marB="91425">
                    <a:solidFill>
                      <a:srgbClr val="D0E0E3"/>
                    </a:solidFill>
                  </a:tcPr>
                </a:tc>
                <a:tc>
                  <a:txBody>
                    <a:bodyPr/>
                    <a:lstStyle/>
                    <a:p>
                      <a:pPr marL="0" lvl="0" indent="0" algn="ctr" rtl="0">
                        <a:lnSpc>
                          <a:spcPct val="115000"/>
                        </a:lnSpc>
                        <a:spcBef>
                          <a:spcPts val="0"/>
                        </a:spcBef>
                        <a:spcAft>
                          <a:spcPts val="0"/>
                        </a:spcAft>
                        <a:buNone/>
                      </a:pPr>
                      <a:r>
                        <a:rPr lang="en-US" b="1">
                          <a:latin typeface="Times New Roman"/>
                          <a:ea typeface="Times New Roman"/>
                          <a:cs typeface="Times New Roman"/>
                          <a:sym typeface="Times New Roman"/>
                        </a:rPr>
                        <a:t>0.63</a:t>
                      </a:r>
                      <a:endParaRPr b="1">
                        <a:latin typeface="Times New Roman"/>
                        <a:ea typeface="Times New Roman"/>
                        <a:cs typeface="Times New Roman"/>
                        <a:sym typeface="Times New Roman"/>
                      </a:endParaRPr>
                    </a:p>
                  </a:txBody>
                  <a:tcPr marL="68575" marR="68575" marT="91425" marB="91425">
                    <a:solidFill>
                      <a:srgbClr val="D0E0E3"/>
                    </a:solidFill>
                  </a:tcPr>
                </a:tc>
                <a:tc>
                  <a:txBody>
                    <a:bodyPr/>
                    <a:lstStyle/>
                    <a:p>
                      <a:pPr marL="0" lvl="0" indent="0" algn="ctr" rtl="0">
                        <a:lnSpc>
                          <a:spcPct val="115000"/>
                        </a:lnSpc>
                        <a:spcBef>
                          <a:spcPts val="0"/>
                        </a:spcBef>
                        <a:spcAft>
                          <a:spcPts val="0"/>
                        </a:spcAft>
                        <a:buNone/>
                      </a:pPr>
                      <a:r>
                        <a:rPr lang="en-US" b="1">
                          <a:latin typeface="Times New Roman"/>
                          <a:ea typeface="Times New Roman"/>
                          <a:cs typeface="Times New Roman"/>
                          <a:sym typeface="Times New Roman"/>
                        </a:rPr>
                        <a:t>3589</a:t>
                      </a:r>
                      <a:endParaRPr b="1">
                        <a:latin typeface="Times New Roman"/>
                        <a:ea typeface="Times New Roman"/>
                        <a:cs typeface="Times New Roman"/>
                        <a:sym typeface="Times New Roman"/>
                      </a:endParaRPr>
                    </a:p>
                  </a:txBody>
                  <a:tcPr marL="68575" marR="68575" marT="91425" marB="91425">
                    <a:solidFill>
                      <a:srgbClr val="D0E0E3"/>
                    </a:solidFill>
                  </a:tcPr>
                </a:tc>
                <a:extLst>
                  <a:ext uri="{0D108BD9-81ED-4DB2-BD59-A6C34878D82A}">
                    <a16:rowId xmlns:a16="http://schemas.microsoft.com/office/drawing/2014/main" val="10001"/>
                  </a:ext>
                </a:extLst>
              </a:tr>
            </a:tbl>
          </a:graphicData>
        </a:graphic>
      </p:graphicFrame>
      <p:graphicFrame>
        <p:nvGraphicFramePr>
          <p:cNvPr id="465" name="Google Shape;465;p27"/>
          <p:cNvGraphicFramePr/>
          <p:nvPr/>
        </p:nvGraphicFramePr>
        <p:xfrm>
          <a:off x="6841975" y="4412250"/>
          <a:ext cx="4493525" cy="408593"/>
        </p:xfrm>
        <a:graphic>
          <a:graphicData uri="http://schemas.openxmlformats.org/drawingml/2006/table">
            <a:tbl>
              <a:tblPr>
                <a:noFill/>
                <a:tableStyleId>{E9C59150-C85B-4D55-A63C-441A5C3CC2AB}</a:tableStyleId>
              </a:tblPr>
              <a:tblGrid>
                <a:gridCol w="820000">
                  <a:extLst>
                    <a:ext uri="{9D8B030D-6E8A-4147-A177-3AD203B41FA5}">
                      <a16:colId xmlns:a16="http://schemas.microsoft.com/office/drawing/2014/main" val="20000"/>
                    </a:ext>
                  </a:extLst>
                </a:gridCol>
                <a:gridCol w="935475">
                  <a:extLst>
                    <a:ext uri="{9D8B030D-6E8A-4147-A177-3AD203B41FA5}">
                      <a16:colId xmlns:a16="http://schemas.microsoft.com/office/drawing/2014/main" val="20001"/>
                    </a:ext>
                  </a:extLst>
                </a:gridCol>
                <a:gridCol w="704500">
                  <a:extLst>
                    <a:ext uri="{9D8B030D-6E8A-4147-A177-3AD203B41FA5}">
                      <a16:colId xmlns:a16="http://schemas.microsoft.com/office/drawing/2014/main" val="20002"/>
                    </a:ext>
                  </a:extLst>
                </a:gridCol>
                <a:gridCol w="854650">
                  <a:extLst>
                    <a:ext uri="{9D8B030D-6E8A-4147-A177-3AD203B41FA5}">
                      <a16:colId xmlns:a16="http://schemas.microsoft.com/office/drawing/2014/main" val="20003"/>
                    </a:ext>
                  </a:extLst>
                </a:gridCol>
                <a:gridCol w="1178900">
                  <a:extLst>
                    <a:ext uri="{9D8B030D-6E8A-4147-A177-3AD203B41FA5}">
                      <a16:colId xmlns:a16="http://schemas.microsoft.com/office/drawing/2014/main" val="20004"/>
                    </a:ext>
                  </a:extLst>
                </a:gridCol>
              </a:tblGrid>
              <a:tr h="0">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Gender</a:t>
                      </a:r>
                      <a:endParaRPr b="1">
                        <a:latin typeface="Times New Roman"/>
                        <a:ea typeface="Times New Roman"/>
                        <a:cs typeface="Times New Roman"/>
                        <a:sym typeface="Times New Roman"/>
                      </a:endParaRPr>
                    </a:p>
                  </a:txBody>
                  <a:tcPr marL="68575" marR="68575" marT="91425" marB="91425"/>
                </a:tc>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0.95</a:t>
                      </a:r>
                      <a:endParaRPr b="1">
                        <a:latin typeface="Times New Roman"/>
                        <a:ea typeface="Times New Roman"/>
                        <a:cs typeface="Times New Roman"/>
                        <a:sym typeface="Times New Roman"/>
                      </a:endParaRPr>
                    </a:p>
                  </a:txBody>
                  <a:tcPr marL="68575" marR="68575" marT="91425" marB="91425"/>
                </a:tc>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0.95</a:t>
                      </a:r>
                      <a:endParaRPr b="1">
                        <a:latin typeface="Times New Roman"/>
                        <a:ea typeface="Times New Roman"/>
                        <a:cs typeface="Times New Roman"/>
                        <a:sym typeface="Times New Roman"/>
                      </a:endParaRPr>
                    </a:p>
                  </a:txBody>
                  <a:tcPr marL="68575" marR="68575" marT="91425" marB="91425"/>
                </a:tc>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0.95</a:t>
                      </a:r>
                      <a:endParaRPr b="1">
                        <a:latin typeface="Times New Roman"/>
                        <a:ea typeface="Times New Roman"/>
                        <a:cs typeface="Times New Roman"/>
                        <a:sym typeface="Times New Roman"/>
                      </a:endParaRPr>
                    </a:p>
                  </a:txBody>
                  <a:tcPr marL="68575" marR="68575" marT="91425" marB="91425"/>
                </a:tc>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3556</a:t>
                      </a:r>
                      <a:endParaRPr b="1">
                        <a:latin typeface="Times New Roman"/>
                        <a:ea typeface="Times New Roman"/>
                        <a:cs typeface="Times New Roman"/>
                        <a:sym typeface="Times New Roman"/>
                      </a:endParaRPr>
                    </a:p>
                  </a:txBody>
                  <a:tcPr marL="68575" marR="68575" marT="91425" marB="91425"/>
                </a:tc>
                <a:extLst>
                  <a:ext uri="{0D108BD9-81ED-4DB2-BD59-A6C34878D82A}">
                    <a16:rowId xmlns:a16="http://schemas.microsoft.com/office/drawing/2014/main" val="10000"/>
                  </a:ext>
                </a:extLst>
              </a:tr>
            </a:tbl>
          </a:graphicData>
        </a:graphic>
      </p:graphicFrame>
      <p:graphicFrame>
        <p:nvGraphicFramePr>
          <p:cNvPr id="466" name="Google Shape;466;p27"/>
          <p:cNvGraphicFramePr/>
          <p:nvPr/>
        </p:nvGraphicFramePr>
        <p:xfrm>
          <a:off x="6752725" y="4929625"/>
          <a:ext cx="4367950" cy="408593"/>
        </p:xfrm>
        <a:graphic>
          <a:graphicData uri="http://schemas.openxmlformats.org/drawingml/2006/table">
            <a:tbl>
              <a:tblPr>
                <a:noFill/>
                <a:tableStyleId>{E9C59150-C85B-4D55-A63C-441A5C3CC2AB}</a:tableStyleId>
              </a:tblPr>
              <a:tblGrid>
                <a:gridCol w="992675">
                  <a:extLst>
                    <a:ext uri="{9D8B030D-6E8A-4147-A177-3AD203B41FA5}">
                      <a16:colId xmlns:a16="http://schemas.microsoft.com/office/drawing/2014/main" val="20000"/>
                    </a:ext>
                  </a:extLst>
                </a:gridCol>
                <a:gridCol w="946000">
                  <a:extLst>
                    <a:ext uri="{9D8B030D-6E8A-4147-A177-3AD203B41FA5}">
                      <a16:colId xmlns:a16="http://schemas.microsoft.com/office/drawing/2014/main" val="20001"/>
                    </a:ext>
                  </a:extLst>
                </a:gridCol>
                <a:gridCol w="712425">
                  <a:extLst>
                    <a:ext uri="{9D8B030D-6E8A-4147-A177-3AD203B41FA5}">
                      <a16:colId xmlns:a16="http://schemas.microsoft.com/office/drawing/2014/main" val="20002"/>
                    </a:ext>
                  </a:extLst>
                </a:gridCol>
                <a:gridCol w="864250">
                  <a:extLst>
                    <a:ext uri="{9D8B030D-6E8A-4147-A177-3AD203B41FA5}">
                      <a16:colId xmlns:a16="http://schemas.microsoft.com/office/drawing/2014/main" val="20003"/>
                    </a:ext>
                  </a:extLst>
                </a:gridCol>
                <a:gridCol w="852600">
                  <a:extLst>
                    <a:ext uri="{9D8B030D-6E8A-4147-A177-3AD203B41FA5}">
                      <a16:colId xmlns:a16="http://schemas.microsoft.com/office/drawing/2014/main" val="20004"/>
                    </a:ext>
                  </a:extLst>
                </a:gridCol>
              </a:tblGrid>
              <a:tr h="0">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Race</a:t>
                      </a:r>
                      <a:endParaRPr b="1">
                        <a:latin typeface="Times New Roman"/>
                        <a:ea typeface="Times New Roman"/>
                        <a:cs typeface="Times New Roman"/>
                        <a:sym typeface="Times New Roman"/>
                      </a:endParaRPr>
                    </a:p>
                  </a:txBody>
                  <a:tcPr marL="68575" marR="68575" marT="91425" marB="91425">
                    <a:solidFill>
                      <a:srgbClr val="D0E0E3"/>
                    </a:solidFill>
                  </a:tcPr>
                </a:tc>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0.87</a:t>
                      </a:r>
                      <a:endParaRPr b="1">
                        <a:latin typeface="Times New Roman"/>
                        <a:ea typeface="Times New Roman"/>
                        <a:cs typeface="Times New Roman"/>
                        <a:sym typeface="Times New Roman"/>
                      </a:endParaRPr>
                    </a:p>
                  </a:txBody>
                  <a:tcPr marL="68575" marR="68575" marT="91425" marB="91425">
                    <a:solidFill>
                      <a:srgbClr val="D0E0E3"/>
                    </a:solidFill>
                  </a:tcPr>
                </a:tc>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0.87</a:t>
                      </a:r>
                      <a:endParaRPr b="1">
                        <a:latin typeface="Times New Roman"/>
                        <a:ea typeface="Times New Roman"/>
                        <a:cs typeface="Times New Roman"/>
                        <a:sym typeface="Times New Roman"/>
                      </a:endParaRPr>
                    </a:p>
                  </a:txBody>
                  <a:tcPr marL="68575" marR="68575" marT="91425" marB="91425">
                    <a:solidFill>
                      <a:srgbClr val="D0E0E3"/>
                    </a:solidFill>
                  </a:tcPr>
                </a:tc>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0.86</a:t>
                      </a:r>
                      <a:endParaRPr b="1">
                        <a:latin typeface="Times New Roman"/>
                        <a:ea typeface="Times New Roman"/>
                        <a:cs typeface="Times New Roman"/>
                        <a:sym typeface="Times New Roman"/>
                      </a:endParaRPr>
                    </a:p>
                  </a:txBody>
                  <a:tcPr marL="68575" marR="68575" marT="91425" marB="91425">
                    <a:solidFill>
                      <a:srgbClr val="D0E0E3"/>
                    </a:solidFill>
                  </a:tcPr>
                </a:tc>
                <a:tc>
                  <a:txBody>
                    <a:bodyPr/>
                    <a:lstStyle/>
                    <a:p>
                      <a:pPr marL="0" lvl="0" indent="0" algn="l" rtl="0">
                        <a:lnSpc>
                          <a:spcPct val="115000"/>
                        </a:lnSpc>
                        <a:spcBef>
                          <a:spcPts val="0"/>
                        </a:spcBef>
                        <a:spcAft>
                          <a:spcPts val="0"/>
                        </a:spcAft>
                        <a:buNone/>
                      </a:pPr>
                      <a:r>
                        <a:rPr lang="en-US" b="1">
                          <a:latin typeface="Times New Roman"/>
                          <a:ea typeface="Times New Roman"/>
                          <a:cs typeface="Times New Roman"/>
                          <a:sym typeface="Times New Roman"/>
                        </a:rPr>
                        <a:t>     3556</a:t>
                      </a:r>
                      <a:endParaRPr b="1">
                        <a:latin typeface="Times New Roman"/>
                        <a:ea typeface="Times New Roman"/>
                        <a:cs typeface="Times New Roman"/>
                        <a:sym typeface="Times New Roman"/>
                      </a:endParaRPr>
                    </a:p>
                  </a:txBody>
                  <a:tcPr marL="68575" marR="68575" marT="91425" marB="91425">
                    <a:solidFill>
                      <a:srgbClr val="D0E0E3"/>
                    </a:solidFill>
                  </a:tcPr>
                </a:tc>
                <a:extLst>
                  <a:ext uri="{0D108BD9-81ED-4DB2-BD59-A6C34878D82A}">
                    <a16:rowId xmlns:a16="http://schemas.microsoft.com/office/drawing/2014/main" val="10000"/>
                  </a:ext>
                </a:extLst>
              </a:tr>
            </a:tbl>
          </a:graphicData>
        </a:graphic>
      </p:graphicFrame>
      <p:sp>
        <p:nvSpPr>
          <p:cNvPr id="467" name="Google Shape;467;p27"/>
          <p:cNvSpPr txBox="1"/>
          <p:nvPr/>
        </p:nvSpPr>
        <p:spPr>
          <a:xfrm>
            <a:off x="6842038" y="2862250"/>
            <a:ext cx="4493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Model evaluation on pre-trained dataset:</a:t>
            </a:r>
            <a:endParaRPr sz="1800"/>
          </a:p>
        </p:txBody>
      </p:sp>
      <p:sp>
        <p:nvSpPr>
          <p:cNvPr id="468" name="Google Shape;468;p27"/>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000"/>
                                        <p:tgtEl>
                                          <p:spTgt spid="460"/>
                                        </p:tgtEl>
                                      </p:cBhvr>
                                    </p:animEffect>
                                  </p:childTnLst>
                                </p:cTn>
                              </p:par>
                              <p:par>
                                <p:cTn id="8" presetID="10" presetClass="entr" presetSubtype="0" fill="hold" nodeType="withEffect">
                                  <p:stCondLst>
                                    <p:cond delay="0"/>
                                  </p:stCondLst>
                                  <p:childTnLst>
                                    <p:set>
                                      <p:cBhvr>
                                        <p:cTn id="9" dur="1" fill="hold">
                                          <p:stCondLst>
                                            <p:cond delay="0"/>
                                          </p:stCondLst>
                                        </p:cTn>
                                        <p:tgtEl>
                                          <p:spTgt spid="461"/>
                                        </p:tgtEl>
                                        <p:attrNameLst>
                                          <p:attrName>style.visibility</p:attrName>
                                        </p:attrNameLst>
                                      </p:cBhvr>
                                      <p:to>
                                        <p:strVal val="visible"/>
                                      </p:to>
                                    </p:set>
                                    <p:animEffect transition="in" filter="fade">
                                      <p:cBhvr>
                                        <p:cTn id="10" dur="1000"/>
                                        <p:tgtEl>
                                          <p:spTgt spid="461"/>
                                        </p:tgtEl>
                                      </p:cBhvr>
                                    </p:animEffect>
                                  </p:childTnLst>
                                </p:cTn>
                              </p:par>
                              <p:par>
                                <p:cTn id="11" presetID="10" presetClass="entr" presetSubtype="0" fill="hold" nodeType="withEffect">
                                  <p:stCondLst>
                                    <p:cond delay="0"/>
                                  </p:stCondLst>
                                  <p:childTnLst>
                                    <p:set>
                                      <p:cBhvr>
                                        <p:cTn id="12" dur="1" fill="hold">
                                          <p:stCondLst>
                                            <p:cond delay="0"/>
                                          </p:stCondLst>
                                        </p:cTn>
                                        <p:tgtEl>
                                          <p:spTgt spid="462"/>
                                        </p:tgtEl>
                                        <p:attrNameLst>
                                          <p:attrName>style.visibility</p:attrName>
                                        </p:attrNameLst>
                                      </p:cBhvr>
                                      <p:to>
                                        <p:strVal val="visible"/>
                                      </p:to>
                                    </p:set>
                                    <p:animEffect transition="in" filter="fade">
                                      <p:cBhvr>
                                        <p:cTn id="13" dur="10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grpSp>
        <p:nvGrpSpPr>
          <p:cNvPr id="473" name="Google Shape;473;p28"/>
          <p:cNvGrpSpPr/>
          <p:nvPr/>
        </p:nvGrpSpPr>
        <p:grpSpPr>
          <a:xfrm>
            <a:off x="0" y="0"/>
            <a:ext cx="12192001" cy="6858000"/>
            <a:chOff x="0" y="0"/>
            <a:chExt cx="12192001" cy="6858000"/>
          </a:xfrm>
        </p:grpSpPr>
        <p:pic>
          <p:nvPicPr>
            <p:cNvPr id="474" name="Google Shape;474;p28"/>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475" name="Google Shape;475;p28"/>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476" name="Google Shape;476;p28"/>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477" name="Google Shape;477;p28"/>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478" name="Google Shape;478;p28"/>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479" name="Google Shape;479;p28"/>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480" name="Google Shape;480;p28"/>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481" name="Google Shape;481;p28"/>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482" name="Google Shape;482;p28"/>
          <p:cNvSpPr/>
          <p:nvPr/>
        </p:nvSpPr>
        <p:spPr>
          <a:xfrm>
            <a:off x="2536900" y="1211650"/>
            <a:ext cx="999900" cy="548100"/>
          </a:xfrm>
          <a:prstGeom prst="parallelogram">
            <a:avLst>
              <a:gd name="adj" fmla="val 25000"/>
            </a:avLst>
          </a:prstGeom>
          <a:solidFill>
            <a:srgbClr val="D9EAD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US">
                <a:solidFill>
                  <a:srgbClr val="000000"/>
                </a:solidFill>
              </a:rPr>
              <a:t>Image Input</a:t>
            </a:r>
            <a:endParaRPr/>
          </a:p>
        </p:txBody>
      </p:sp>
      <p:sp>
        <p:nvSpPr>
          <p:cNvPr id="483" name="Google Shape;483;p28"/>
          <p:cNvSpPr/>
          <p:nvPr/>
        </p:nvSpPr>
        <p:spPr>
          <a:xfrm>
            <a:off x="1335150" y="2184900"/>
            <a:ext cx="1125000" cy="8076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a:solidFill>
                  <a:srgbClr val="000000"/>
                </a:solidFill>
              </a:rPr>
              <a:t>Face Type </a:t>
            </a:r>
            <a:endParaRPr>
              <a:solidFill>
                <a:srgbClr val="000000"/>
              </a:solidFill>
            </a:endParaRPr>
          </a:p>
          <a:p>
            <a:pPr marL="0" lvl="0" indent="0" algn="ctr" rtl="0">
              <a:spcBef>
                <a:spcPts val="0"/>
              </a:spcBef>
              <a:spcAft>
                <a:spcPts val="0"/>
              </a:spcAft>
              <a:buClr>
                <a:srgbClr val="000000"/>
              </a:buClr>
              <a:buSzPts val="1100"/>
              <a:buFont typeface="Arial"/>
              <a:buNone/>
            </a:pPr>
            <a:r>
              <a:rPr lang="en-US">
                <a:solidFill>
                  <a:srgbClr val="000000"/>
                </a:solidFill>
              </a:rPr>
              <a:t>Detection</a:t>
            </a:r>
            <a:endParaRPr>
              <a:solidFill>
                <a:srgbClr val="000000"/>
              </a:solidFill>
            </a:endParaRPr>
          </a:p>
          <a:p>
            <a:pPr marL="0" lvl="0" indent="0" algn="ctr" rtl="0">
              <a:spcBef>
                <a:spcPts val="0"/>
              </a:spcBef>
              <a:spcAft>
                <a:spcPts val="0"/>
              </a:spcAft>
              <a:buClr>
                <a:srgbClr val="000000"/>
              </a:buClr>
              <a:buSzPts val="1100"/>
              <a:buFont typeface="Arial"/>
              <a:buNone/>
            </a:pPr>
            <a:r>
              <a:rPr lang="en-US">
                <a:solidFill>
                  <a:srgbClr val="000000"/>
                </a:solidFill>
              </a:rPr>
              <a:t>Model</a:t>
            </a:r>
            <a:endParaRPr/>
          </a:p>
        </p:txBody>
      </p:sp>
      <p:sp>
        <p:nvSpPr>
          <p:cNvPr id="484" name="Google Shape;484;p28"/>
          <p:cNvSpPr/>
          <p:nvPr/>
        </p:nvSpPr>
        <p:spPr>
          <a:xfrm>
            <a:off x="2406900" y="3759350"/>
            <a:ext cx="860700" cy="548100"/>
          </a:xfrm>
          <a:prstGeom prst="roundRect">
            <a:avLst>
              <a:gd name="adj" fmla="val 16667"/>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Age</a:t>
            </a:r>
            <a:endParaRPr/>
          </a:p>
        </p:txBody>
      </p:sp>
      <p:sp>
        <p:nvSpPr>
          <p:cNvPr id="485" name="Google Shape;485;p28"/>
          <p:cNvSpPr/>
          <p:nvPr/>
        </p:nvSpPr>
        <p:spPr>
          <a:xfrm>
            <a:off x="1467288" y="3759350"/>
            <a:ext cx="860700" cy="548100"/>
          </a:xfrm>
          <a:prstGeom prst="roundRect">
            <a:avLst>
              <a:gd name="adj" fmla="val 16667"/>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Gender</a:t>
            </a:r>
            <a:endParaRPr/>
          </a:p>
        </p:txBody>
      </p:sp>
      <p:sp>
        <p:nvSpPr>
          <p:cNvPr id="486" name="Google Shape;486;p28"/>
          <p:cNvSpPr/>
          <p:nvPr/>
        </p:nvSpPr>
        <p:spPr>
          <a:xfrm>
            <a:off x="402925" y="3759350"/>
            <a:ext cx="860700" cy="548100"/>
          </a:xfrm>
          <a:prstGeom prst="roundRect">
            <a:avLst>
              <a:gd name="adj" fmla="val 16667"/>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Race</a:t>
            </a:r>
            <a:endParaRPr/>
          </a:p>
        </p:txBody>
      </p:sp>
      <p:sp>
        <p:nvSpPr>
          <p:cNvPr id="487" name="Google Shape;487;p28"/>
          <p:cNvSpPr/>
          <p:nvPr/>
        </p:nvSpPr>
        <p:spPr>
          <a:xfrm>
            <a:off x="3583375" y="2184900"/>
            <a:ext cx="1125000" cy="8076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0000"/>
                </a:solidFill>
              </a:rPr>
              <a:t>Emotion</a:t>
            </a:r>
            <a:endParaRPr>
              <a:solidFill>
                <a:srgbClr val="000000"/>
              </a:solidFill>
            </a:endParaRPr>
          </a:p>
          <a:p>
            <a:pPr marL="0" lvl="0" indent="0" algn="ctr" rtl="0">
              <a:spcBef>
                <a:spcPts val="0"/>
              </a:spcBef>
              <a:spcAft>
                <a:spcPts val="0"/>
              </a:spcAft>
              <a:buNone/>
            </a:pPr>
            <a:r>
              <a:rPr lang="en-US">
                <a:solidFill>
                  <a:srgbClr val="000000"/>
                </a:solidFill>
              </a:rPr>
              <a:t>Detection</a:t>
            </a:r>
            <a:endParaRPr>
              <a:solidFill>
                <a:srgbClr val="000000"/>
              </a:solidFill>
            </a:endParaRPr>
          </a:p>
          <a:p>
            <a:pPr marL="0" lvl="0" indent="0" algn="ctr" rtl="0">
              <a:spcBef>
                <a:spcPts val="0"/>
              </a:spcBef>
              <a:spcAft>
                <a:spcPts val="0"/>
              </a:spcAft>
              <a:buNone/>
            </a:pPr>
            <a:r>
              <a:rPr lang="en-US">
                <a:solidFill>
                  <a:srgbClr val="000000"/>
                </a:solidFill>
              </a:rPr>
              <a:t>Model</a:t>
            </a:r>
            <a:endParaRPr/>
          </a:p>
        </p:txBody>
      </p:sp>
      <p:sp>
        <p:nvSpPr>
          <p:cNvPr id="488" name="Google Shape;488;p28"/>
          <p:cNvSpPr/>
          <p:nvPr/>
        </p:nvSpPr>
        <p:spPr>
          <a:xfrm>
            <a:off x="3645925" y="3759350"/>
            <a:ext cx="999900" cy="548100"/>
          </a:xfrm>
          <a:prstGeom prst="roundRect">
            <a:avLst>
              <a:gd name="adj" fmla="val 16667"/>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Emotion</a:t>
            </a:r>
            <a:endParaRPr/>
          </a:p>
        </p:txBody>
      </p:sp>
      <p:sp>
        <p:nvSpPr>
          <p:cNvPr id="489" name="Google Shape;489;p28"/>
          <p:cNvSpPr/>
          <p:nvPr/>
        </p:nvSpPr>
        <p:spPr>
          <a:xfrm>
            <a:off x="333325" y="4480425"/>
            <a:ext cx="999900" cy="1413300"/>
          </a:xfrm>
          <a:prstGeom prst="roundRect">
            <a:avLst>
              <a:gd name="adj" fmla="val 16667"/>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White</a:t>
            </a:r>
            <a:endParaRPr/>
          </a:p>
          <a:p>
            <a:pPr marL="0" lvl="0" indent="0" algn="ctr" rtl="0">
              <a:spcBef>
                <a:spcPts val="0"/>
              </a:spcBef>
              <a:spcAft>
                <a:spcPts val="0"/>
              </a:spcAft>
              <a:buNone/>
            </a:pPr>
            <a:r>
              <a:rPr lang="en-US"/>
              <a:t>Black</a:t>
            </a:r>
            <a:endParaRPr/>
          </a:p>
          <a:p>
            <a:pPr marL="0" lvl="0" indent="0" algn="ctr" rtl="0">
              <a:spcBef>
                <a:spcPts val="0"/>
              </a:spcBef>
              <a:spcAft>
                <a:spcPts val="0"/>
              </a:spcAft>
              <a:buNone/>
            </a:pPr>
            <a:r>
              <a:rPr lang="en-US"/>
              <a:t>Asian</a:t>
            </a:r>
            <a:endParaRPr/>
          </a:p>
          <a:p>
            <a:pPr marL="0" lvl="0" indent="0" algn="ctr" rtl="0">
              <a:spcBef>
                <a:spcPts val="0"/>
              </a:spcBef>
              <a:spcAft>
                <a:spcPts val="0"/>
              </a:spcAft>
              <a:buNone/>
            </a:pPr>
            <a:r>
              <a:rPr lang="en-US"/>
              <a:t>Indian</a:t>
            </a:r>
            <a:endParaRPr/>
          </a:p>
          <a:p>
            <a:pPr marL="0" lvl="0" indent="0" algn="ctr" rtl="0">
              <a:spcBef>
                <a:spcPts val="0"/>
              </a:spcBef>
              <a:spcAft>
                <a:spcPts val="0"/>
              </a:spcAft>
              <a:buNone/>
            </a:pPr>
            <a:r>
              <a:rPr lang="en-US"/>
              <a:t>Unkown</a:t>
            </a:r>
            <a:endParaRPr/>
          </a:p>
        </p:txBody>
      </p:sp>
      <p:sp>
        <p:nvSpPr>
          <p:cNvPr id="490" name="Google Shape;490;p28"/>
          <p:cNvSpPr/>
          <p:nvPr/>
        </p:nvSpPr>
        <p:spPr>
          <a:xfrm>
            <a:off x="1467300" y="4480425"/>
            <a:ext cx="860700" cy="1413300"/>
          </a:xfrm>
          <a:prstGeom prst="roundRect">
            <a:avLst>
              <a:gd name="adj" fmla="val 16667"/>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Male</a:t>
            </a:r>
            <a:endParaRPr/>
          </a:p>
          <a:p>
            <a:pPr marL="0" lvl="0" indent="0" algn="ctr" rtl="0">
              <a:spcBef>
                <a:spcPts val="0"/>
              </a:spcBef>
              <a:spcAft>
                <a:spcPts val="0"/>
              </a:spcAft>
              <a:buNone/>
            </a:pPr>
            <a:r>
              <a:rPr lang="en-US"/>
              <a:t>Female</a:t>
            </a:r>
            <a:endParaRPr/>
          </a:p>
        </p:txBody>
      </p:sp>
      <p:sp>
        <p:nvSpPr>
          <p:cNvPr id="491" name="Google Shape;491;p28"/>
          <p:cNvSpPr/>
          <p:nvPr/>
        </p:nvSpPr>
        <p:spPr>
          <a:xfrm>
            <a:off x="2462075" y="4480425"/>
            <a:ext cx="860700" cy="1413300"/>
          </a:xfrm>
          <a:prstGeom prst="roundRect">
            <a:avLst>
              <a:gd name="adj" fmla="val 16667"/>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0-100</a:t>
            </a:r>
            <a:endParaRPr/>
          </a:p>
          <a:p>
            <a:pPr marL="0" lvl="0" indent="0" algn="ctr" rtl="0">
              <a:spcBef>
                <a:spcPts val="0"/>
              </a:spcBef>
              <a:spcAft>
                <a:spcPts val="0"/>
              </a:spcAft>
              <a:buNone/>
            </a:pPr>
            <a:r>
              <a:rPr lang="en-US"/>
              <a:t>Float</a:t>
            </a:r>
            <a:endParaRPr/>
          </a:p>
        </p:txBody>
      </p:sp>
      <p:sp>
        <p:nvSpPr>
          <p:cNvPr id="492" name="Google Shape;492;p28"/>
          <p:cNvSpPr/>
          <p:nvPr/>
        </p:nvSpPr>
        <p:spPr>
          <a:xfrm>
            <a:off x="3605575" y="4437225"/>
            <a:ext cx="1080600" cy="1499700"/>
          </a:xfrm>
          <a:prstGeom prst="roundRect">
            <a:avLst>
              <a:gd name="adj" fmla="val 16667"/>
            </a:avLst>
          </a:prstGeom>
          <a:solidFill>
            <a:srgbClr val="CFE2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Happy</a:t>
            </a:r>
            <a:endParaRPr/>
          </a:p>
          <a:p>
            <a:pPr marL="0" lvl="0" indent="0" algn="ctr" rtl="0">
              <a:spcBef>
                <a:spcPts val="0"/>
              </a:spcBef>
              <a:spcAft>
                <a:spcPts val="0"/>
              </a:spcAft>
              <a:buNone/>
            </a:pPr>
            <a:r>
              <a:rPr lang="en-US"/>
              <a:t>Sad</a:t>
            </a:r>
            <a:endParaRPr/>
          </a:p>
          <a:p>
            <a:pPr marL="0" lvl="0" indent="0" algn="ctr" rtl="0">
              <a:spcBef>
                <a:spcPts val="0"/>
              </a:spcBef>
              <a:spcAft>
                <a:spcPts val="0"/>
              </a:spcAft>
              <a:buNone/>
            </a:pPr>
            <a:r>
              <a:rPr lang="en-US"/>
              <a:t>Afraid</a:t>
            </a:r>
            <a:endParaRPr/>
          </a:p>
          <a:p>
            <a:pPr marL="0" lvl="0" indent="0" algn="ctr" rtl="0">
              <a:spcBef>
                <a:spcPts val="0"/>
              </a:spcBef>
              <a:spcAft>
                <a:spcPts val="0"/>
              </a:spcAft>
              <a:buNone/>
            </a:pPr>
            <a:r>
              <a:rPr lang="en-US"/>
              <a:t>Angry</a:t>
            </a:r>
            <a:endParaRPr/>
          </a:p>
          <a:p>
            <a:pPr marL="0" lvl="0" indent="0" algn="ctr" rtl="0">
              <a:spcBef>
                <a:spcPts val="0"/>
              </a:spcBef>
              <a:spcAft>
                <a:spcPts val="0"/>
              </a:spcAft>
              <a:buNone/>
            </a:pPr>
            <a:r>
              <a:rPr lang="en-US"/>
              <a:t>Disgusted</a:t>
            </a:r>
            <a:endParaRPr/>
          </a:p>
          <a:p>
            <a:pPr marL="0" lvl="0" indent="0" algn="ctr" rtl="0">
              <a:spcBef>
                <a:spcPts val="0"/>
              </a:spcBef>
              <a:spcAft>
                <a:spcPts val="0"/>
              </a:spcAft>
              <a:buNone/>
            </a:pPr>
            <a:r>
              <a:rPr lang="en-US"/>
              <a:t>Surprised</a:t>
            </a:r>
            <a:endParaRPr/>
          </a:p>
          <a:p>
            <a:pPr marL="0" lvl="0" indent="0" algn="ctr" rtl="0">
              <a:spcBef>
                <a:spcPts val="0"/>
              </a:spcBef>
              <a:spcAft>
                <a:spcPts val="0"/>
              </a:spcAft>
              <a:buNone/>
            </a:pPr>
            <a:r>
              <a:rPr lang="en-US"/>
              <a:t>Neutral</a:t>
            </a:r>
            <a:endParaRPr/>
          </a:p>
        </p:txBody>
      </p:sp>
      <p:cxnSp>
        <p:nvCxnSpPr>
          <p:cNvPr id="493" name="Google Shape;493;p28"/>
          <p:cNvCxnSpPr>
            <a:stCxn id="483" idx="2"/>
            <a:endCxn id="486" idx="0"/>
          </p:cNvCxnSpPr>
          <p:nvPr/>
        </p:nvCxnSpPr>
        <p:spPr>
          <a:xfrm flipH="1">
            <a:off x="833250" y="2992500"/>
            <a:ext cx="1064400" cy="766800"/>
          </a:xfrm>
          <a:prstGeom prst="straightConnector1">
            <a:avLst/>
          </a:prstGeom>
          <a:noFill/>
          <a:ln w="9525" cap="flat" cmpd="sng">
            <a:solidFill>
              <a:srgbClr val="595959"/>
            </a:solidFill>
            <a:prstDash val="solid"/>
            <a:round/>
            <a:headEnd type="none" w="med" len="med"/>
            <a:tailEnd type="triangle" w="med" len="med"/>
          </a:ln>
        </p:spPr>
      </p:cxnSp>
      <p:cxnSp>
        <p:nvCxnSpPr>
          <p:cNvPr id="494" name="Google Shape;494;p28"/>
          <p:cNvCxnSpPr>
            <a:stCxn id="483" idx="2"/>
            <a:endCxn id="485" idx="0"/>
          </p:cNvCxnSpPr>
          <p:nvPr/>
        </p:nvCxnSpPr>
        <p:spPr>
          <a:xfrm>
            <a:off x="1897650" y="2992500"/>
            <a:ext cx="0" cy="766800"/>
          </a:xfrm>
          <a:prstGeom prst="straightConnector1">
            <a:avLst/>
          </a:prstGeom>
          <a:noFill/>
          <a:ln w="9525" cap="flat" cmpd="sng">
            <a:solidFill>
              <a:srgbClr val="595959"/>
            </a:solidFill>
            <a:prstDash val="solid"/>
            <a:round/>
            <a:headEnd type="none" w="med" len="med"/>
            <a:tailEnd type="triangle" w="med" len="med"/>
          </a:ln>
        </p:spPr>
      </p:cxnSp>
      <p:cxnSp>
        <p:nvCxnSpPr>
          <p:cNvPr id="495" name="Google Shape;495;p28"/>
          <p:cNvCxnSpPr>
            <a:stCxn id="483" idx="2"/>
            <a:endCxn id="484" idx="0"/>
          </p:cNvCxnSpPr>
          <p:nvPr/>
        </p:nvCxnSpPr>
        <p:spPr>
          <a:xfrm>
            <a:off x="1897650" y="2992500"/>
            <a:ext cx="939600" cy="766800"/>
          </a:xfrm>
          <a:prstGeom prst="straightConnector1">
            <a:avLst/>
          </a:prstGeom>
          <a:noFill/>
          <a:ln w="9525" cap="flat" cmpd="sng">
            <a:solidFill>
              <a:srgbClr val="595959"/>
            </a:solidFill>
            <a:prstDash val="solid"/>
            <a:round/>
            <a:headEnd type="none" w="med" len="med"/>
            <a:tailEnd type="triangle" w="med" len="med"/>
          </a:ln>
        </p:spPr>
      </p:cxnSp>
      <p:cxnSp>
        <p:nvCxnSpPr>
          <p:cNvPr id="496" name="Google Shape;496;p28"/>
          <p:cNvCxnSpPr>
            <a:stCxn id="482" idx="3"/>
            <a:endCxn id="483" idx="0"/>
          </p:cNvCxnSpPr>
          <p:nvPr/>
        </p:nvCxnSpPr>
        <p:spPr>
          <a:xfrm flipH="1">
            <a:off x="1897638" y="1759750"/>
            <a:ext cx="1070700" cy="425100"/>
          </a:xfrm>
          <a:prstGeom prst="straightConnector1">
            <a:avLst/>
          </a:prstGeom>
          <a:noFill/>
          <a:ln w="9525" cap="flat" cmpd="sng">
            <a:solidFill>
              <a:srgbClr val="595959"/>
            </a:solidFill>
            <a:prstDash val="solid"/>
            <a:round/>
            <a:headEnd type="none" w="med" len="med"/>
            <a:tailEnd type="triangle" w="med" len="med"/>
          </a:ln>
        </p:spPr>
      </p:cxnSp>
      <p:cxnSp>
        <p:nvCxnSpPr>
          <p:cNvPr id="497" name="Google Shape;497;p28"/>
          <p:cNvCxnSpPr>
            <a:stCxn id="482" idx="4"/>
            <a:endCxn id="487" idx="0"/>
          </p:cNvCxnSpPr>
          <p:nvPr/>
        </p:nvCxnSpPr>
        <p:spPr>
          <a:xfrm>
            <a:off x="3036850" y="1759750"/>
            <a:ext cx="1109100" cy="425100"/>
          </a:xfrm>
          <a:prstGeom prst="straightConnector1">
            <a:avLst/>
          </a:prstGeom>
          <a:noFill/>
          <a:ln w="9525" cap="flat" cmpd="sng">
            <a:solidFill>
              <a:srgbClr val="595959"/>
            </a:solidFill>
            <a:prstDash val="solid"/>
            <a:round/>
            <a:headEnd type="none" w="med" len="med"/>
            <a:tailEnd type="triangle" w="med" len="med"/>
          </a:ln>
        </p:spPr>
      </p:cxnSp>
      <p:cxnSp>
        <p:nvCxnSpPr>
          <p:cNvPr id="498" name="Google Shape;498;p28"/>
          <p:cNvCxnSpPr>
            <a:stCxn id="487" idx="2"/>
            <a:endCxn id="488" idx="0"/>
          </p:cNvCxnSpPr>
          <p:nvPr/>
        </p:nvCxnSpPr>
        <p:spPr>
          <a:xfrm>
            <a:off x="4145875" y="2992500"/>
            <a:ext cx="0" cy="766800"/>
          </a:xfrm>
          <a:prstGeom prst="straightConnector1">
            <a:avLst/>
          </a:prstGeom>
          <a:noFill/>
          <a:ln w="9525" cap="flat" cmpd="sng">
            <a:solidFill>
              <a:srgbClr val="595959"/>
            </a:solidFill>
            <a:prstDash val="solid"/>
            <a:round/>
            <a:headEnd type="none" w="med" len="med"/>
            <a:tailEnd type="triangle" w="med" len="med"/>
          </a:ln>
        </p:spPr>
      </p:cxnSp>
      <p:sp>
        <p:nvSpPr>
          <p:cNvPr id="499" name="Google Shape;499;p28"/>
          <p:cNvSpPr txBox="1"/>
          <p:nvPr/>
        </p:nvSpPr>
        <p:spPr>
          <a:xfrm>
            <a:off x="1037250" y="3191263"/>
            <a:ext cx="1720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595959"/>
                </a:solidFill>
              </a:rPr>
              <a:t>Classification</a:t>
            </a:r>
            <a:endParaRPr sz="1200">
              <a:solidFill>
                <a:srgbClr val="595959"/>
              </a:solidFill>
            </a:endParaRPr>
          </a:p>
        </p:txBody>
      </p:sp>
      <p:sp>
        <p:nvSpPr>
          <p:cNvPr id="500" name="Google Shape;500;p28"/>
          <p:cNvSpPr txBox="1"/>
          <p:nvPr/>
        </p:nvSpPr>
        <p:spPr>
          <a:xfrm>
            <a:off x="2138925" y="3359100"/>
            <a:ext cx="1080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595959"/>
                </a:solidFill>
              </a:rPr>
              <a:t>Prediction</a:t>
            </a:r>
            <a:endParaRPr sz="1200">
              <a:solidFill>
                <a:srgbClr val="595959"/>
              </a:solidFill>
            </a:endParaRPr>
          </a:p>
        </p:txBody>
      </p:sp>
      <p:sp>
        <p:nvSpPr>
          <p:cNvPr id="501" name="Google Shape;501;p28"/>
          <p:cNvSpPr txBox="1"/>
          <p:nvPr/>
        </p:nvSpPr>
        <p:spPr>
          <a:xfrm>
            <a:off x="3605575" y="3191275"/>
            <a:ext cx="1368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595959"/>
                </a:solidFill>
              </a:rPr>
              <a:t>Classification</a:t>
            </a:r>
            <a:endParaRPr sz="1200">
              <a:solidFill>
                <a:srgbClr val="595959"/>
              </a:solidFill>
            </a:endParaRPr>
          </a:p>
        </p:txBody>
      </p:sp>
      <p:pic>
        <p:nvPicPr>
          <p:cNvPr id="502" name="Google Shape;502;p28"/>
          <p:cNvPicPr preferRelativeResize="0"/>
          <p:nvPr/>
        </p:nvPicPr>
        <p:blipFill rotWithShape="1">
          <a:blip r:embed="rId4">
            <a:alphaModFix/>
          </a:blip>
          <a:srcRect t="9461"/>
          <a:stretch/>
        </p:blipFill>
        <p:spPr>
          <a:xfrm>
            <a:off x="5742500" y="2238350"/>
            <a:ext cx="5976250" cy="2705325"/>
          </a:xfrm>
          <a:prstGeom prst="rect">
            <a:avLst/>
          </a:prstGeom>
          <a:noFill/>
          <a:ln>
            <a:noFill/>
          </a:ln>
        </p:spPr>
      </p:pic>
      <p:sp>
        <p:nvSpPr>
          <p:cNvPr id="503" name="Google Shape;503;p28"/>
          <p:cNvSpPr txBox="1"/>
          <p:nvPr/>
        </p:nvSpPr>
        <p:spPr>
          <a:xfrm>
            <a:off x="471575" y="418400"/>
            <a:ext cx="10965300" cy="8829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Illustration of Face Type Detection &amp; Emotion detection Model</a:t>
            </a:r>
            <a:endParaRPr sz="2800" b="1">
              <a:solidFill>
                <a:srgbClr val="225870"/>
              </a:solidFill>
              <a:latin typeface="Microsoft Yahei"/>
              <a:ea typeface="Microsoft Yahei"/>
              <a:cs typeface="Microsoft Yahei"/>
              <a:sym typeface="Microsoft Yahei"/>
            </a:endParaRPr>
          </a:p>
          <a:p>
            <a:pPr marL="0" lvl="0" indent="0" algn="l" rtl="0">
              <a:lnSpc>
                <a:spcPct val="81000"/>
              </a:lnSpc>
              <a:spcBef>
                <a:spcPts val="0"/>
              </a:spcBef>
              <a:spcAft>
                <a:spcPts val="0"/>
              </a:spcAft>
              <a:buNone/>
            </a:pPr>
            <a:endParaRPr sz="2800" b="1">
              <a:solidFill>
                <a:srgbClr val="225870"/>
              </a:solidFill>
              <a:latin typeface="Microsoft Yahei"/>
              <a:ea typeface="Microsoft Yahei"/>
              <a:cs typeface="Microsoft Yahei"/>
              <a:sym typeface="Microsoft Yahei"/>
            </a:endParaRPr>
          </a:p>
        </p:txBody>
      </p:sp>
      <p:sp>
        <p:nvSpPr>
          <p:cNvPr id="504" name="Google Shape;504;p28"/>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29"/>
          <p:cNvGrpSpPr/>
          <p:nvPr/>
        </p:nvGrpSpPr>
        <p:grpSpPr>
          <a:xfrm>
            <a:off x="0" y="0"/>
            <a:ext cx="12192001" cy="6858000"/>
            <a:chOff x="0" y="0"/>
            <a:chExt cx="12192001" cy="6858000"/>
          </a:xfrm>
        </p:grpSpPr>
        <p:pic>
          <p:nvPicPr>
            <p:cNvPr id="510" name="Google Shape;510;p29"/>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511" name="Google Shape;511;p29"/>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512" name="Google Shape;512;p29"/>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513" name="Google Shape;513;p29"/>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514" name="Google Shape;514;p29"/>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515" name="Google Shape;515;p29"/>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516" name="Google Shape;516;p29"/>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517" name="Google Shape;517;p29"/>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518" name="Google Shape;518;p29"/>
          <p:cNvSpPr/>
          <p:nvPr/>
        </p:nvSpPr>
        <p:spPr>
          <a:xfrm>
            <a:off x="1033250" y="754475"/>
            <a:ext cx="9686400" cy="59928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9" name="Google Shape;519;p29"/>
          <p:cNvPicPr preferRelativeResize="0"/>
          <p:nvPr/>
        </p:nvPicPr>
        <p:blipFill>
          <a:blip r:embed="rId4">
            <a:alphaModFix/>
          </a:blip>
          <a:stretch>
            <a:fillRect/>
          </a:stretch>
        </p:blipFill>
        <p:spPr>
          <a:xfrm>
            <a:off x="6613263" y="4142375"/>
            <a:ext cx="3595826" cy="2355500"/>
          </a:xfrm>
          <a:prstGeom prst="rect">
            <a:avLst/>
          </a:prstGeom>
          <a:noFill/>
          <a:ln w="9525" cap="flat" cmpd="sng">
            <a:solidFill>
              <a:schemeClr val="dk1"/>
            </a:solidFill>
            <a:prstDash val="solid"/>
            <a:round/>
            <a:headEnd type="none" w="sm" len="sm"/>
            <a:tailEnd type="none" w="sm" len="sm"/>
          </a:ln>
        </p:spPr>
      </p:pic>
      <p:pic>
        <p:nvPicPr>
          <p:cNvPr id="520" name="Google Shape;520;p29"/>
          <p:cNvPicPr preferRelativeResize="0"/>
          <p:nvPr/>
        </p:nvPicPr>
        <p:blipFill>
          <a:blip r:embed="rId5">
            <a:alphaModFix/>
          </a:blip>
          <a:stretch>
            <a:fillRect/>
          </a:stretch>
        </p:blipFill>
        <p:spPr>
          <a:xfrm>
            <a:off x="1845825" y="4028525"/>
            <a:ext cx="3722076" cy="2469350"/>
          </a:xfrm>
          <a:prstGeom prst="rect">
            <a:avLst/>
          </a:prstGeom>
          <a:noFill/>
          <a:ln w="9525" cap="flat" cmpd="sng">
            <a:solidFill>
              <a:schemeClr val="dk1"/>
            </a:solidFill>
            <a:prstDash val="solid"/>
            <a:round/>
            <a:headEnd type="none" w="sm" len="sm"/>
            <a:tailEnd type="none" w="sm" len="sm"/>
          </a:ln>
        </p:spPr>
      </p:pic>
      <p:pic>
        <p:nvPicPr>
          <p:cNvPr id="521" name="Google Shape;521;p29"/>
          <p:cNvPicPr preferRelativeResize="0"/>
          <p:nvPr/>
        </p:nvPicPr>
        <p:blipFill>
          <a:blip r:embed="rId6">
            <a:alphaModFix/>
          </a:blip>
          <a:stretch>
            <a:fillRect/>
          </a:stretch>
        </p:blipFill>
        <p:spPr>
          <a:xfrm>
            <a:off x="1513100" y="1156825"/>
            <a:ext cx="4387524" cy="2469350"/>
          </a:xfrm>
          <a:prstGeom prst="rect">
            <a:avLst/>
          </a:prstGeom>
          <a:noFill/>
          <a:ln w="9525" cap="flat" cmpd="sng">
            <a:solidFill>
              <a:schemeClr val="dk1"/>
            </a:solidFill>
            <a:prstDash val="solid"/>
            <a:round/>
            <a:headEnd type="none" w="sm" len="sm"/>
            <a:tailEnd type="none" w="sm" len="sm"/>
          </a:ln>
        </p:spPr>
      </p:pic>
      <p:pic>
        <p:nvPicPr>
          <p:cNvPr id="522" name="Google Shape;522;p29"/>
          <p:cNvPicPr preferRelativeResize="0"/>
          <p:nvPr/>
        </p:nvPicPr>
        <p:blipFill>
          <a:blip r:embed="rId7">
            <a:alphaModFix/>
          </a:blip>
          <a:stretch>
            <a:fillRect/>
          </a:stretch>
        </p:blipFill>
        <p:spPr>
          <a:xfrm>
            <a:off x="6554424" y="957088"/>
            <a:ext cx="3713500" cy="2669078"/>
          </a:xfrm>
          <a:prstGeom prst="rect">
            <a:avLst/>
          </a:prstGeom>
          <a:noFill/>
          <a:ln>
            <a:noFill/>
          </a:ln>
        </p:spPr>
      </p:pic>
      <p:sp>
        <p:nvSpPr>
          <p:cNvPr id="523" name="Google Shape;523;p29"/>
          <p:cNvSpPr txBox="1"/>
          <p:nvPr/>
        </p:nvSpPr>
        <p:spPr>
          <a:xfrm>
            <a:off x="2397825" y="762000"/>
            <a:ext cx="2944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Emotion distribution</a:t>
            </a:r>
            <a:endParaRPr sz="1800"/>
          </a:p>
        </p:txBody>
      </p:sp>
      <p:sp>
        <p:nvSpPr>
          <p:cNvPr id="524" name="Google Shape;524;p29"/>
          <p:cNvSpPr txBox="1"/>
          <p:nvPr/>
        </p:nvSpPr>
        <p:spPr>
          <a:xfrm>
            <a:off x="2747175" y="3626175"/>
            <a:ext cx="2246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Gender distribution</a:t>
            </a:r>
            <a:endParaRPr sz="1800"/>
          </a:p>
        </p:txBody>
      </p:sp>
      <p:sp>
        <p:nvSpPr>
          <p:cNvPr id="525" name="Google Shape;525;p29"/>
          <p:cNvSpPr txBox="1"/>
          <p:nvPr/>
        </p:nvSpPr>
        <p:spPr>
          <a:xfrm>
            <a:off x="7568225" y="3790625"/>
            <a:ext cx="2021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Race distribution</a:t>
            </a:r>
            <a:endParaRPr sz="1800"/>
          </a:p>
        </p:txBody>
      </p:sp>
      <p:sp>
        <p:nvSpPr>
          <p:cNvPr id="526" name="Google Shape;526;p29"/>
          <p:cNvSpPr txBox="1"/>
          <p:nvPr/>
        </p:nvSpPr>
        <p:spPr>
          <a:xfrm>
            <a:off x="522700" y="220775"/>
            <a:ext cx="10326000" cy="5337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Results of Face Type Detection &amp; Emotion detection Model</a:t>
            </a:r>
            <a:endParaRPr sz="2800" b="1">
              <a:solidFill>
                <a:srgbClr val="225870"/>
              </a:solidFill>
              <a:latin typeface="Microsoft Yahei"/>
              <a:ea typeface="Microsoft Yahei"/>
              <a:cs typeface="Microsoft Yahei"/>
              <a:sym typeface="Microsoft Yahei"/>
            </a:endParaRPr>
          </a:p>
        </p:txBody>
      </p:sp>
      <p:sp>
        <p:nvSpPr>
          <p:cNvPr id="527" name="Google Shape;527;p29"/>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grpSp>
        <p:nvGrpSpPr>
          <p:cNvPr id="532" name="Google Shape;532;p30"/>
          <p:cNvGrpSpPr/>
          <p:nvPr/>
        </p:nvGrpSpPr>
        <p:grpSpPr>
          <a:xfrm>
            <a:off x="0" y="0"/>
            <a:ext cx="12192001" cy="6858000"/>
            <a:chOff x="0" y="0"/>
            <a:chExt cx="12192001" cy="6858000"/>
          </a:xfrm>
        </p:grpSpPr>
        <p:pic>
          <p:nvPicPr>
            <p:cNvPr id="533" name="Google Shape;533;p30"/>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534" name="Google Shape;534;p30"/>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535" name="Google Shape;535;p30"/>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536" name="Google Shape;536;p30"/>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537" name="Google Shape;537;p30"/>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538" name="Google Shape;538;p30"/>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539" name="Google Shape;539;p30"/>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540" name="Google Shape;540;p30"/>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541" name="Google Shape;541;p30"/>
          <p:cNvSpPr txBox="1"/>
          <p:nvPr/>
        </p:nvSpPr>
        <p:spPr>
          <a:xfrm>
            <a:off x="900325" y="549425"/>
            <a:ext cx="512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225870"/>
                </a:solidFill>
              </a:rPr>
              <a:t>Visual Bert-Based Classifier</a:t>
            </a:r>
            <a:endParaRPr sz="2800">
              <a:solidFill>
                <a:srgbClr val="225870"/>
              </a:solidFill>
            </a:endParaRPr>
          </a:p>
        </p:txBody>
      </p:sp>
      <p:sp>
        <p:nvSpPr>
          <p:cNvPr id="542" name="Google Shape;542;p30"/>
          <p:cNvSpPr txBox="1"/>
          <p:nvPr/>
        </p:nvSpPr>
        <p:spPr>
          <a:xfrm>
            <a:off x="1366700" y="1280363"/>
            <a:ext cx="77622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a:t>VisualBERT</a:t>
            </a:r>
            <a:r>
              <a:rPr lang="en-US" sz="1800" baseline="30000">
                <a:solidFill>
                  <a:schemeClr val="dk1"/>
                </a:solidFill>
              </a:rPr>
              <a:t>[12]</a:t>
            </a:r>
            <a:r>
              <a:rPr lang="en-US" sz="1800"/>
              <a:t> integrates BERT</a:t>
            </a:r>
            <a:r>
              <a:rPr lang="en-US" sz="1800" baseline="30000">
                <a:solidFill>
                  <a:schemeClr val="dk1"/>
                </a:solidFill>
              </a:rPr>
              <a:t>[8]</a:t>
            </a:r>
            <a:r>
              <a:rPr lang="en-US" sz="1800"/>
              <a:t>, a Transformer-based model for natural language processing, and pretrained object proposals systems Faster-RCNN</a:t>
            </a:r>
            <a:r>
              <a:rPr lang="en-US" sz="1800" baseline="30000">
                <a:solidFill>
                  <a:schemeClr val="dk1"/>
                </a:solidFill>
              </a:rPr>
              <a:t>[13]</a:t>
            </a:r>
            <a:r>
              <a:rPr lang="en-US" sz="1800"/>
              <a:t> to be applied to a variety of vision-and-language tasks.</a:t>
            </a:r>
            <a:endParaRPr sz="1800"/>
          </a:p>
          <a:p>
            <a:pPr marL="457200" lvl="0" indent="-342900" algn="l" rtl="0">
              <a:spcBef>
                <a:spcPts val="0"/>
              </a:spcBef>
              <a:spcAft>
                <a:spcPts val="0"/>
              </a:spcAft>
              <a:buClr>
                <a:schemeClr val="dk1"/>
              </a:buClr>
              <a:buSzPts val="1800"/>
              <a:buChar char="●"/>
            </a:pPr>
            <a:r>
              <a:rPr lang="en-US" sz="1800">
                <a:solidFill>
                  <a:schemeClr val="dk1"/>
                </a:solidFill>
              </a:rPr>
              <a:t> In addition to all the components of BERT, a set of visual embeddings are included in Visual Bert, F, to model an image. Each f ∈ F corresponds to a bounding region in the image, derived from an object detector .</a:t>
            </a:r>
            <a:endParaRPr sz="1800"/>
          </a:p>
        </p:txBody>
      </p:sp>
      <p:pic>
        <p:nvPicPr>
          <p:cNvPr id="543" name="Google Shape;543;p30"/>
          <p:cNvPicPr preferRelativeResize="0"/>
          <p:nvPr/>
        </p:nvPicPr>
        <p:blipFill>
          <a:blip r:embed="rId4">
            <a:alphaModFix/>
          </a:blip>
          <a:stretch>
            <a:fillRect/>
          </a:stretch>
        </p:blipFill>
        <p:spPr>
          <a:xfrm>
            <a:off x="1696400" y="3796925"/>
            <a:ext cx="2806426" cy="2722859"/>
          </a:xfrm>
          <a:prstGeom prst="rect">
            <a:avLst/>
          </a:prstGeom>
          <a:noFill/>
          <a:ln>
            <a:noFill/>
          </a:ln>
        </p:spPr>
      </p:pic>
      <p:pic>
        <p:nvPicPr>
          <p:cNvPr id="544" name="Google Shape;544;p30"/>
          <p:cNvPicPr preferRelativeResize="0"/>
          <p:nvPr/>
        </p:nvPicPr>
        <p:blipFill>
          <a:blip r:embed="rId5">
            <a:alphaModFix/>
          </a:blip>
          <a:stretch>
            <a:fillRect/>
          </a:stretch>
        </p:blipFill>
        <p:spPr>
          <a:xfrm>
            <a:off x="5774693" y="3927970"/>
            <a:ext cx="3263125" cy="2048900"/>
          </a:xfrm>
          <a:prstGeom prst="rect">
            <a:avLst/>
          </a:prstGeom>
          <a:noFill/>
          <a:ln w="28575" cap="flat" cmpd="sng">
            <a:solidFill>
              <a:schemeClr val="dk1"/>
            </a:solidFill>
            <a:prstDash val="solid"/>
            <a:round/>
            <a:headEnd type="none" w="sm" len="sm"/>
            <a:tailEnd type="none" w="sm" len="sm"/>
          </a:ln>
        </p:spPr>
      </p:pic>
      <p:sp>
        <p:nvSpPr>
          <p:cNvPr id="545" name="Google Shape;545;p30"/>
          <p:cNvSpPr/>
          <p:nvPr/>
        </p:nvSpPr>
        <p:spPr>
          <a:xfrm>
            <a:off x="6178623" y="4080650"/>
            <a:ext cx="1953000" cy="1595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a:off x="6808750" y="4760125"/>
            <a:ext cx="751500" cy="71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txBox="1"/>
          <p:nvPr/>
        </p:nvSpPr>
        <p:spPr>
          <a:xfrm>
            <a:off x="8290425" y="4410875"/>
            <a:ext cx="87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0000FF"/>
                </a:solidFill>
              </a:rPr>
              <a:t>Person 0.996</a:t>
            </a:r>
            <a:endParaRPr>
              <a:solidFill>
                <a:srgbClr val="0000FF"/>
              </a:solidFill>
            </a:endParaRPr>
          </a:p>
        </p:txBody>
      </p:sp>
      <p:sp>
        <p:nvSpPr>
          <p:cNvPr id="548" name="Google Shape;548;p30"/>
          <p:cNvSpPr txBox="1"/>
          <p:nvPr/>
        </p:nvSpPr>
        <p:spPr>
          <a:xfrm>
            <a:off x="7729500" y="5109375"/>
            <a:ext cx="182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latin typeface="Calibri"/>
                <a:ea typeface="Calibri"/>
                <a:cs typeface="Calibri"/>
                <a:sym typeface="Calibri"/>
              </a:rPr>
              <a:t>Water Cup 0.97</a:t>
            </a:r>
            <a:endParaRPr>
              <a:solidFill>
                <a:srgbClr val="FF0000"/>
              </a:solidFill>
              <a:latin typeface="Calibri"/>
              <a:ea typeface="Calibri"/>
              <a:cs typeface="Calibri"/>
              <a:sym typeface="Calibri"/>
            </a:endParaRPr>
          </a:p>
        </p:txBody>
      </p:sp>
      <p:sp>
        <p:nvSpPr>
          <p:cNvPr id="549" name="Google Shape;549;p30"/>
          <p:cNvSpPr txBox="1">
            <a:spLocks noGrp="1"/>
          </p:cNvSpPr>
          <p:nvPr>
            <p:ph type="sldNum" idx="12"/>
          </p:nvPr>
        </p:nvSpPr>
        <p:spPr>
          <a:xfrm>
            <a:off x="9788675" y="627090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grpSp>
        <p:nvGrpSpPr>
          <p:cNvPr id="554" name="Google Shape;554;p31"/>
          <p:cNvGrpSpPr/>
          <p:nvPr/>
        </p:nvGrpSpPr>
        <p:grpSpPr>
          <a:xfrm>
            <a:off x="0" y="0"/>
            <a:ext cx="12192001" cy="6858000"/>
            <a:chOff x="0" y="0"/>
            <a:chExt cx="12192001" cy="6858000"/>
          </a:xfrm>
        </p:grpSpPr>
        <p:pic>
          <p:nvPicPr>
            <p:cNvPr id="555" name="Google Shape;555;p31"/>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556" name="Google Shape;556;p31"/>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557" name="Google Shape;557;p31"/>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558" name="Google Shape;558;p31"/>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559" name="Google Shape;559;p31"/>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560" name="Google Shape;560;p31"/>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561" name="Google Shape;561;p31"/>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562" name="Google Shape;562;p31"/>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563" name="Google Shape;563;p31"/>
          <p:cNvSpPr txBox="1"/>
          <p:nvPr/>
        </p:nvSpPr>
        <p:spPr>
          <a:xfrm>
            <a:off x="1779213" y="3844200"/>
            <a:ext cx="85365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All of the subwords in an input sentence are mapped to a set of embeddings, E. Each embedding e ∈ E is computed as the sum of </a:t>
            </a:r>
            <a:endParaRPr sz="1800"/>
          </a:p>
          <a:p>
            <a:pPr marL="0" lvl="0" indent="0" algn="l" rtl="0">
              <a:spcBef>
                <a:spcPts val="0"/>
              </a:spcBef>
              <a:spcAft>
                <a:spcPts val="0"/>
              </a:spcAft>
              <a:buNone/>
            </a:pPr>
            <a:r>
              <a:rPr lang="en-US" sz="1800"/>
              <a:t>1) a token embedding et, specific to the subword, </a:t>
            </a:r>
            <a:endParaRPr sz="1800"/>
          </a:p>
          <a:p>
            <a:pPr marL="0" lvl="0" indent="0" algn="l" rtl="0">
              <a:spcBef>
                <a:spcPts val="0"/>
              </a:spcBef>
              <a:spcAft>
                <a:spcPts val="0"/>
              </a:spcAft>
              <a:buNone/>
            </a:pPr>
            <a:r>
              <a:rPr lang="en-US" sz="1800"/>
              <a:t>2) a segment embedding es, indicating which part of text the token comes from (e.g., the hypothesis from an entailment pair) </a:t>
            </a:r>
            <a:endParaRPr sz="1800"/>
          </a:p>
          <a:p>
            <a:pPr marL="0" lvl="0" indent="0" algn="l" rtl="0">
              <a:spcBef>
                <a:spcPts val="0"/>
              </a:spcBef>
              <a:spcAft>
                <a:spcPts val="0"/>
              </a:spcAft>
              <a:buNone/>
            </a:pPr>
            <a:r>
              <a:rPr lang="en-US" sz="1800"/>
              <a:t>3) a position embedding ep, indicating the position of the token in the sentence. </a:t>
            </a:r>
            <a:endParaRPr sz="1800"/>
          </a:p>
        </p:txBody>
      </p:sp>
      <p:pic>
        <p:nvPicPr>
          <p:cNvPr id="564" name="Google Shape;564;p31"/>
          <p:cNvPicPr preferRelativeResize="0"/>
          <p:nvPr/>
        </p:nvPicPr>
        <p:blipFill>
          <a:blip r:embed="rId4">
            <a:alphaModFix/>
          </a:blip>
          <a:stretch>
            <a:fillRect/>
          </a:stretch>
        </p:blipFill>
        <p:spPr>
          <a:xfrm>
            <a:off x="1779225" y="819175"/>
            <a:ext cx="8633530" cy="2711450"/>
          </a:xfrm>
          <a:prstGeom prst="rect">
            <a:avLst/>
          </a:prstGeom>
          <a:noFill/>
          <a:ln>
            <a:noFill/>
          </a:ln>
        </p:spPr>
      </p:pic>
      <p:sp>
        <p:nvSpPr>
          <p:cNvPr id="565" name="Google Shape;565;p31"/>
          <p:cNvSpPr txBox="1"/>
          <p:nvPr/>
        </p:nvSpPr>
        <p:spPr>
          <a:xfrm>
            <a:off x="497425" y="203575"/>
            <a:ext cx="693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225870"/>
                </a:solidFill>
              </a:rPr>
              <a:t>Visual Bert-Based Classifier: Input of Text </a:t>
            </a:r>
            <a:endParaRPr/>
          </a:p>
        </p:txBody>
      </p:sp>
      <p:sp>
        <p:nvSpPr>
          <p:cNvPr id="566" name="Google Shape;566;p31"/>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grpSp>
        <p:nvGrpSpPr>
          <p:cNvPr id="103" name="Google Shape;103;p14"/>
          <p:cNvGrpSpPr/>
          <p:nvPr/>
        </p:nvGrpSpPr>
        <p:grpSpPr>
          <a:xfrm>
            <a:off x="0" y="-32588"/>
            <a:ext cx="12192001" cy="6858000"/>
            <a:chOff x="0" y="-32588"/>
            <a:chExt cx="12192001" cy="6858000"/>
          </a:xfrm>
        </p:grpSpPr>
        <p:pic>
          <p:nvPicPr>
            <p:cNvPr id="104" name="Google Shape;104;p14"/>
            <p:cNvPicPr preferRelativeResize="0"/>
            <p:nvPr/>
          </p:nvPicPr>
          <p:blipFill rotWithShape="1">
            <a:blip r:embed="rId3">
              <a:alphaModFix/>
            </a:blip>
            <a:srcRect/>
            <a:stretch/>
          </p:blipFill>
          <p:spPr>
            <a:xfrm>
              <a:off x="0" y="-32588"/>
              <a:ext cx="3924300" cy="3924300"/>
            </a:xfrm>
            <a:prstGeom prst="rect">
              <a:avLst/>
            </a:prstGeom>
            <a:noFill/>
            <a:ln>
              <a:noFill/>
            </a:ln>
          </p:spPr>
        </p:pic>
        <p:pic>
          <p:nvPicPr>
            <p:cNvPr id="105" name="Google Shape;105;p14"/>
            <p:cNvPicPr preferRelativeResize="0"/>
            <p:nvPr/>
          </p:nvPicPr>
          <p:blipFill rotWithShape="1">
            <a:blip r:embed="rId3">
              <a:alphaModFix/>
            </a:blip>
            <a:srcRect/>
            <a:stretch/>
          </p:blipFill>
          <p:spPr>
            <a:xfrm>
              <a:off x="3924300" y="-32588"/>
              <a:ext cx="3924300" cy="3924300"/>
            </a:xfrm>
            <a:prstGeom prst="rect">
              <a:avLst/>
            </a:prstGeom>
            <a:noFill/>
            <a:ln>
              <a:noFill/>
            </a:ln>
          </p:spPr>
        </p:pic>
        <p:pic>
          <p:nvPicPr>
            <p:cNvPr id="106" name="Google Shape;106;p14"/>
            <p:cNvPicPr preferRelativeResize="0"/>
            <p:nvPr/>
          </p:nvPicPr>
          <p:blipFill rotWithShape="1">
            <a:blip r:embed="rId3">
              <a:alphaModFix/>
            </a:blip>
            <a:srcRect/>
            <a:stretch/>
          </p:blipFill>
          <p:spPr>
            <a:xfrm>
              <a:off x="7848600" y="-32588"/>
              <a:ext cx="3924300" cy="3924300"/>
            </a:xfrm>
            <a:prstGeom prst="rect">
              <a:avLst/>
            </a:prstGeom>
            <a:noFill/>
            <a:ln>
              <a:noFill/>
            </a:ln>
          </p:spPr>
        </p:pic>
        <p:pic>
          <p:nvPicPr>
            <p:cNvPr id="107" name="Google Shape;107;p14"/>
            <p:cNvPicPr preferRelativeResize="0"/>
            <p:nvPr/>
          </p:nvPicPr>
          <p:blipFill rotWithShape="1">
            <a:blip r:embed="rId3">
              <a:alphaModFix/>
            </a:blip>
            <a:srcRect/>
            <a:stretch/>
          </p:blipFill>
          <p:spPr>
            <a:xfrm>
              <a:off x="0" y="3891712"/>
              <a:ext cx="3924300" cy="2933700"/>
            </a:xfrm>
            <a:prstGeom prst="rect">
              <a:avLst/>
            </a:prstGeom>
            <a:noFill/>
            <a:ln>
              <a:noFill/>
            </a:ln>
          </p:spPr>
        </p:pic>
        <p:pic>
          <p:nvPicPr>
            <p:cNvPr id="108" name="Google Shape;108;p14"/>
            <p:cNvPicPr preferRelativeResize="0"/>
            <p:nvPr/>
          </p:nvPicPr>
          <p:blipFill rotWithShape="1">
            <a:blip r:embed="rId3">
              <a:alphaModFix/>
            </a:blip>
            <a:srcRect/>
            <a:stretch/>
          </p:blipFill>
          <p:spPr>
            <a:xfrm>
              <a:off x="3924300" y="3891712"/>
              <a:ext cx="3924300" cy="2933700"/>
            </a:xfrm>
            <a:prstGeom prst="rect">
              <a:avLst/>
            </a:prstGeom>
            <a:noFill/>
            <a:ln>
              <a:noFill/>
            </a:ln>
          </p:spPr>
        </p:pic>
        <p:pic>
          <p:nvPicPr>
            <p:cNvPr id="109" name="Google Shape;109;p14"/>
            <p:cNvPicPr preferRelativeResize="0"/>
            <p:nvPr/>
          </p:nvPicPr>
          <p:blipFill rotWithShape="1">
            <a:blip r:embed="rId3">
              <a:alphaModFix/>
            </a:blip>
            <a:srcRect/>
            <a:stretch/>
          </p:blipFill>
          <p:spPr>
            <a:xfrm>
              <a:off x="7848600" y="3891712"/>
              <a:ext cx="3924300" cy="2933700"/>
            </a:xfrm>
            <a:prstGeom prst="rect">
              <a:avLst/>
            </a:prstGeom>
            <a:noFill/>
            <a:ln>
              <a:noFill/>
            </a:ln>
          </p:spPr>
        </p:pic>
        <p:pic>
          <p:nvPicPr>
            <p:cNvPr id="110" name="Google Shape;110;p14"/>
            <p:cNvPicPr preferRelativeResize="0"/>
            <p:nvPr/>
          </p:nvPicPr>
          <p:blipFill rotWithShape="1">
            <a:blip r:embed="rId3">
              <a:alphaModFix/>
            </a:blip>
            <a:srcRect/>
            <a:stretch/>
          </p:blipFill>
          <p:spPr>
            <a:xfrm>
              <a:off x="11772900" y="-32588"/>
              <a:ext cx="419100" cy="3924300"/>
            </a:xfrm>
            <a:prstGeom prst="rect">
              <a:avLst/>
            </a:prstGeom>
            <a:noFill/>
            <a:ln>
              <a:noFill/>
            </a:ln>
          </p:spPr>
        </p:pic>
        <p:pic>
          <p:nvPicPr>
            <p:cNvPr id="111" name="Google Shape;111;p14"/>
            <p:cNvPicPr preferRelativeResize="0"/>
            <p:nvPr/>
          </p:nvPicPr>
          <p:blipFill rotWithShape="1">
            <a:blip r:embed="rId3">
              <a:alphaModFix/>
            </a:blip>
            <a:srcRect/>
            <a:stretch/>
          </p:blipFill>
          <p:spPr>
            <a:xfrm>
              <a:off x="11772900" y="3891712"/>
              <a:ext cx="419101" cy="2933700"/>
            </a:xfrm>
            <a:prstGeom prst="rect">
              <a:avLst/>
            </a:prstGeom>
            <a:noFill/>
            <a:ln>
              <a:noFill/>
            </a:ln>
          </p:spPr>
        </p:pic>
      </p:grpSp>
      <p:sp>
        <p:nvSpPr>
          <p:cNvPr id="112" name="Google Shape;112;p14"/>
          <p:cNvSpPr/>
          <p:nvPr/>
        </p:nvSpPr>
        <p:spPr>
          <a:xfrm>
            <a:off x="1304349" y="1388758"/>
            <a:ext cx="3894663" cy="4080480"/>
          </a:xfrm>
          <a:custGeom>
            <a:avLst/>
            <a:gdLst/>
            <a:ahLst/>
            <a:cxnLst/>
            <a:rect l="l" t="t" r="r" b="b"/>
            <a:pathLst>
              <a:path w="3894663" h="4080480" extrusionOk="0">
                <a:moveTo>
                  <a:pt x="3116" y="2040240"/>
                </a:moveTo>
                <a:cubicBezTo>
                  <a:pt x="0" y="1343568"/>
                  <a:pt x="369883" y="698478"/>
                  <a:pt x="972705" y="349239"/>
                </a:cubicBezTo>
                <a:cubicBezTo>
                  <a:pt x="1575528" y="0"/>
                  <a:pt x="2319136" y="0"/>
                  <a:pt x="2921959" y="349239"/>
                </a:cubicBezTo>
                <a:cubicBezTo>
                  <a:pt x="3524781" y="698478"/>
                  <a:pt x="3894664" y="1343568"/>
                  <a:pt x="3891548" y="2040240"/>
                </a:cubicBezTo>
                <a:cubicBezTo>
                  <a:pt x="3894664" y="2736913"/>
                  <a:pt x="3524781" y="3382003"/>
                  <a:pt x="2921959" y="3731242"/>
                </a:cubicBezTo>
                <a:cubicBezTo>
                  <a:pt x="2319136" y="4080480"/>
                  <a:pt x="1575528" y="4080480"/>
                  <a:pt x="972705" y="3731242"/>
                </a:cubicBezTo>
                <a:cubicBezTo>
                  <a:pt x="369883" y="3382003"/>
                  <a:pt x="0" y="2736913"/>
                  <a:pt x="3116" y="2040240"/>
                </a:cubicBezTo>
                <a:close/>
              </a:path>
            </a:pathLst>
          </a:custGeom>
          <a:solidFill>
            <a:srgbClr val="FFFFFF">
              <a:alpha val="0"/>
            </a:srgbClr>
          </a:solidFill>
          <a:ln w="9525" cap="flat" cmpd="sng">
            <a:solidFill>
              <a:srgbClr val="7F7F7F"/>
            </a:solidFill>
            <a:prstDash val="solid"/>
            <a:miter lim="8000"/>
            <a:headEnd type="none" w="sm" len="sm"/>
            <a:tailEnd type="none" w="sm" len="sm"/>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cxnSp>
        <p:nvCxnSpPr>
          <p:cNvPr id="113" name="Google Shape;113;p14"/>
          <p:cNvCxnSpPr/>
          <p:nvPr/>
        </p:nvCxnSpPr>
        <p:spPr>
          <a:xfrm rot="10800000" flipH="1">
            <a:off x="4232059" y="1299729"/>
            <a:ext cx="792088" cy="792088"/>
          </a:xfrm>
          <a:prstGeom prst="straightConnector1">
            <a:avLst/>
          </a:prstGeom>
          <a:solidFill>
            <a:srgbClr val="7F7F7F"/>
          </a:solidFill>
          <a:ln w="12700" cap="flat" cmpd="sng">
            <a:solidFill>
              <a:srgbClr val="7F7F7F"/>
            </a:solidFill>
            <a:prstDash val="solid"/>
            <a:round/>
            <a:headEnd type="none" w="sm" len="sm"/>
            <a:tailEnd type="none" w="sm" len="sm"/>
          </a:ln>
        </p:spPr>
      </p:cxnSp>
      <p:cxnSp>
        <p:nvCxnSpPr>
          <p:cNvPr id="114" name="Google Shape;114;p14"/>
          <p:cNvCxnSpPr/>
          <p:nvPr/>
        </p:nvCxnSpPr>
        <p:spPr>
          <a:xfrm rot="10800000" flipH="1">
            <a:off x="4655844" y="1166710"/>
            <a:ext cx="792088" cy="792088"/>
          </a:xfrm>
          <a:prstGeom prst="straightConnector1">
            <a:avLst/>
          </a:prstGeom>
          <a:solidFill>
            <a:srgbClr val="7F7F7F"/>
          </a:solidFill>
          <a:ln w="12700" cap="flat" cmpd="sng">
            <a:solidFill>
              <a:srgbClr val="7F7F7F"/>
            </a:solidFill>
            <a:prstDash val="solid"/>
            <a:round/>
            <a:headEnd type="none" w="sm" len="sm"/>
            <a:tailEnd type="none" w="sm" len="sm"/>
          </a:ln>
        </p:spPr>
      </p:cxnSp>
      <p:cxnSp>
        <p:nvCxnSpPr>
          <p:cNvPr id="115" name="Google Shape;115;p14"/>
          <p:cNvCxnSpPr/>
          <p:nvPr/>
        </p:nvCxnSpPr>
        <p:spPr>
          <a:xfrm rot="10800000" flipH="1">
            <a:off x="2151837" y="5105349"/>
            <a:ext cx="520676" cy="520676"/>
          </a:xfrm>
          <a:prstGeom prst="straightConnector1">
            <a:avLst/>
          </a:prstGeom>
          <a:solidFill>
            <a:srgbClr val="7F7F7F"/>
          </a:solidFill>
          <a:ln w="12700" cap="flat" cmpd="sng">
            <a:solidFill>
              <a:srgbClr val="7F7F7F"/>
            </a:solidFill>
            <a:prstDash val="solid"/>
            <a:round/>
            <a:headEnd type="none" w="sm" len="sm"/>
            <a:tailEnd type="none" w="sm" len="sm"/>
          </a:ln>
        </p:spPr>
      </p:cxnSp>
      <p:cxnSp>
        <p:nvCxnSpPr>
          <p:cNvPr id="116" name="Google Shape;116;p14"/>
          <p:cNvCxnSpPr/>
          <p:nvPr/>
        </p:nvCxnSpPr>
        <p:spPr>
          <a:xfrm rot="10800000" flipH="1">
            <a:off x="1863801" y="5155705"/>
            <a:ext cx="520676" cy="520676"/>
          </a:xfrm>
          <a:prstGeom prst="straightConnector1">
            <a:avLst/>
          </a:prstGeom>
          <a:solidFill>
            <a:srgbClr val="7F7F7F"/>
          </a:solidFill>
          <a:ln w="12700" cap="flat" cmpd="sng">
            <a:solidFill>
              <a:srgbClr val="7F7F7F"/>
            </a:solidFill>
            <a:prstDash val="solid"/>
            <a:round/>
            <a:headEnd type="none" w="sm" len="sm"/>
            <a:tailEnd type="none" w="sm" len="sm"/>
          </a:ln>
        </p:spPr>
      </p:cxnSp>
      <p:sp>
        <p:nvSpPr>
          <p:cNvPr id="117" name="Google Shape;117;p14"/>
          <p:cNvSpPr/>
          <p:nvPr/>
        </p:nvSpPr>
        <p:spPr>
          <a:xfrm>
            <a:off x="1817748" y="5609040"/>
            <a:ext cx="115041" cy="120530"/>
          </a:xfrm>
          <a:custGeom>
            <a:avLst/>
            <a:gdLst/>
            <a:ahLst/>
            <a:cxnLst/>
            <a:rect l="l" t="t" r="r" b="b"/>
            <a:pathLst>
              <a:path w="115041" h="120530" extrusionOk="0">
                <a:moveTo>
                  <a:pt x="92" y="60265"/>
                </a:moveTo>
                <a:cubicBezTo>
                  <a:pt x="0" y="39686"/>
                  <a:pt x="10925" y="20631"/>
                  <a:pt x="28732" y="10316"/>
                </a:cubicBezTo>
                <a:cubicBezTo>
                  <a:pt x="46538" y="0"/>
                  <a:pt x="68503" y="0"/>
                  <a:pt x="86309" y="10316"/>
                </a:cubicBezTo>
                <a:cubicBezTo>
                  <a:pt x="104115" y="20631"/>
                  <a:pt x="115041" y="39686"/>
                  <a:pt x="114949" y="60265"/>
                </a:cubicBezTo>
                <a:cubicBezTo>
                  <a:pt x="115041" y="80843"/>
                  <a:pt x="104115" y="99898"/>
                  <a:pt x="86309" y="110214"/>
                </a:cubicBezTo>
                <a:cubicBezTo>
                  <a:pt x="68503" y="120529"/>
                  <a:pt x="46538" y="120529"/>
                  <a:pt x="28732" y="110214"/>
                </a:cubicBezTo>
                <a:cubicBezTo>
                  <a:pt x="10925" y="99898"/>
                  <a:pt x="0" y="80843"/>
                  <a:pt x="92" y="60265"/>
                </a:cubicBezTo>
                <a:close/>
              </a:path>
            </a:pathLst>
          </a:custGeom>
          <a:solidFill>
            <a:srgbClr val="66666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8" name="Google Shape;118;p14"/>
          <p:cNvSpPr/>
          <p:nvPr/>
        </p:nvSpPr>
        <p:spPr>
          <a:xfrm>
            <a:off x="2605478" y="5059701"/>
            <a:ext cx="115041" cy="120530"/>
          </a:xfrm>
          <a:custGeom>
            <a:avLst/>
            <a:gdLst/>
            <a:ahLst/>
            <a:cxnLst/>
            <a:rect l="l" t="t" r="r" b="b"/>
            <a:pathLst>
              <a:path w="115041" h="120530" extrusionOk="0">
                <a:moveTo>
                  <a:pt x="92" y="60265"/>
                </a:moveTo>
                <a:cubicBezTo>
                  <a:pt x="0" y="39687"/>
                  <a:pt x="10926" y="20632"/>
                  <a:pt x="28732" y="10316"/>
                </a:cubicBezTo>
                <a:cubicBezTo>
                  <a:pt x="46538" y="0"/>
                  <a:pt x="68503" y="0"/>
                  <a:pt x="86309" y="10316"/>
                </a:cubicBezTo>
                <a:cubicBezTo>
                  <a:pt x="104115" y="20632"/>
                  <a:pt x="115041" y="39687"/>
                  <a:pt x="114949" y="60265"/>
                </a:cubicBezTo>
                <a:cubicBezTo>
                  <a:pt x="115041" y="80843"/>
                  <a:pt x="104115" y="99898"/>
                  <a:pt x="86309" y="110214"/>
                </a:cubicBezTo>
                <a:cubicBezTo>
                  <a:pt x="68503" y="120530"/>
                  <a:pt x="46538" y="120530"/>
                  <a:pt x="28732" y="110214"/>
                </a:cubicBezTo>
                <a:cubicBezTo>
                  <a:pt x="10926" y="99898"/>
                  <a:pt x="0" y="80843"/>
                  <a:pt x="92" y="60265"/>
                </a:cubicBezTo>
                <a:close/>
              </a:path>
            </a:pathLst>
          </a:custGeom>
          <a:solidFill>
            <a:srgbClr val="66666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19" name="Google Shape;119;p14"/>
          <p:cNvSpPr/>
          <p:nvPr/>
        </p:nvSpPr>
        <p:spPr>
          <a:xfrm>
            <a:off x="4598324" y="1876370"/>
            <a:ext cx="115041" cy="120530"/>
          </a:xfrm>
          <a:custGeom>
            <a:avLst/>
            <a:gdLst/>
            <a:ahLst/>
            <a:cxnLst/>
            <a:rect l="l" t="t" r="r" b="b"/>
            <a:pathLst>
              <a:path w="115041" h="120530" extrusionOk="0">
                <a:moveTo>
                  <a:pt x="92" y="60265"/>
                </a:moveTo>
                <a:cubicBezTo>
                  <a:pt x="0" y="39686"/>
                  <a:pt x="10925" y="20632"/>
                  <a:pt x="28732" y="10316"/>
                </a:cubicBezTo>
                <a:cubicBezTo>
                  <a:pt x="46538" y="0"/>
                  <a:pt x="68503" y="0"/>
                  <a:pt x="86309" y="10316"/>
                </a:cubicBezTo>
                <a:cubicBezTo>
                  <a:pt x="104115" y="20632"/>
                  <a:pt x="115041" y="39686"/>
                  <a:pt x="114949" y="60265"/>
                </a:cubicBezTo>
                <a:cubicBezTo>
                  <a:pt x="115041" y="80843"/>
                  <a:pt x="104115" y="99898"/>
                  <a:pt x="86309" y="110214"/>
                </a:cubicBezTo>
                <a:cubicBezTo>
                  <a:pt x="68503" y="120530"/>
                  <a:pt x="46538" y="120530"/>
                  <a:pt x="28732" y="110214"/>
                </a:cubicBezTo>
                <a:cubicBezTo>
                  <a:pt x="10925" y="99898"/>
                  <a:pt x="0" y="80843"/>
                  <a:pt x="92" y="60265"/>
                </a:cubicBezTo>
                <a:close/>
              </a:path>
            </a:pathLst>
          </a:custGeom>
          <a:solidFill>
            <a:srgbClr val="66666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0" name="Google Shape;120;p14"/>
          <p:cNvSpPr/>
          <p:nvPr/>
        </p:nvSpPr>
        <p:spPr>
          <a:xfrm>
            <a:off x="4960718" y="1241853"/>
            <a:ext cx="115041" cy="120530"/>
          </a:xfrm>
          <a:custGeom>
            <a:avLst/>
            <a:gdLst/>
            <a:ahLst/>
            <a:cxnLst/>
            <a:rect l="l" t="t" r="r" b="b"/>
            <a:pathLst>
              <a:path w="115041" h="120530" extrusionOk="0">
                <a:moveTo>
                  <a:pt x="92" y="60264"/>
                </a:moveTo>
                <a:cubicBezTo>
                  <a:pt x="0" y="39686"/>
                  <a:pt x="10926" y="20631"/>
                  <a:pt x="28732" y="10315"/>
                </a:cubicBezTo>
                <a:cubicBezTo>
                  <a:pt x="46538" y="0"/>
                  <a:pt x="68503" y="0"/>
                  <a:pt x="86310" y="10315"/>
                </a:cubicBezTo>
                <a:cubicBezTo>
                  <a:pt x="104116" y="20631"/>
                  <a:pt x="115041" y="39686"/>
                  <a:pt x="114949" y="60264"/>
                </a:cubicBezTo>
                <a:cubicBezTo>
                  <a:pt x="115041" y="80843"/>
                  <a:pt x="104116" y="99898"/>
                  <a:pt x="86310" y="110213"/>
                </a:cubicBezTo>
                <a:cubicBezTo>
                  <a:pt x="68503" y="120529"/>
                  <a:pt x="46538" y="120529"/>
                  <a:pt x="28732" y="110213"/>
                </a:cubicBezTo>
                <a:cubicBezTo>
                  <a:pt x="10926" y="99898"/>
                  <a:pt x="0" y="80843"/>
                  <a:pt x="92" y="60264"/>
                </a:cubicBezTo>
                <a:close/>
              </a:path>
            </a:pathLst>
          </a:custGeom>
          <a:solidFill>
            <a:srgbClr val="66666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21" name="Google Shape;121;p14"/>
          <p:cNvSpPr/>
          <p:nvPr/>
        </p:nvSpPr>
        <p:spPr>
          <a:xfrm>
            <a:off x="1592364" y="1671196"/>
            <a:ext cx="3317676" cy="3475964"/>
          </a:xfrm>
          <a:custGeom>
            <a:avLst/>
            <a:gdLst/>
            <a:ahLst/>
            <a:cxnLst/>
            <a:rect l="l" t="t" r="r" b="b"/>
            <a:pathLst>
              <a:path w="3317676" h="3475964" extrusionOk="0">
                <a:moveTo>
                  <a:pt x="2654" y="1737982"/>
                </a:moveTo>
                <a:cubicBezTo>
                  <a:pt x="0" y="1144520"/>
                  <a:pt x="315086" y="594999"/>
                  <a:pt x="828601" y="297499"/>
                </a:cubicBezTo>
                <a:cubicBezTo>
                  <a:pt x="1342116" y="0"/>
                  <a:pt x="1975561" y="0"/>
                  <a:pt x="2489076" y="297499"/>
                </a:cubicBezTo>
                <a:cubicBezTo>
                  <a:pt x="3002591" y="594999"/>
                  <a:pt x="3317677" y="1144520"/>
                  <a:pt x="3315023" y="1737982"/>
                </a:cubicBezTo>
                <a:cubicBezTo>
                  <a:pt x="3317677" y="2331444"/>
                  <a:pt x="3002591" y="2880964"/>
                  <a:pt x="2489076" y="3178464"/>
                </a:cubicBezTo>
                <a:cubicBezTo>
                  <a:pt x="1975561" y="3475964"/>
                  <a:pt x="1342116" y="3475964"/>
                  <a:pt x="828601" y="3178464"/>
                </a:cubicBezTo>
                <a:cubicBezTo>
                  <a:pt x="315086" y="2880964"/>
                  <a:pt x="0" y="2331444"/>
                  <a:pt x="2654" y="1737982"/>
                </a:cubicBezTo>
                <a:close/>
              </a:path>
            </a:pathLst>
          </a:custGeom>
          <a:solidFill>
            <a:srgbClr val="F2F2F2"/>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r>
              <a:rPr lang="en-US" sz="2800" b="1" i="0" u="none" strike="noStrike" cap="none">
                <a:solidFill>
                  <a:srgbClr val="225870"/>
                </a:solidFill>
                <a:latin typeface="Arial"/>
                <a:ea typeface="Arial"/>
                <a:cs typeface="Arial"/>
                <a:sym typeface="Arial"/>
              </a:rPr>
              <a:t>CONTENT</a:t>
            </a:r>
            <a:endParaRPr sz="1100" b="0" i="0" u="none" strike="noStrike" cap="none">
              <a:solidFill>
                <a:schemeClr val="dk1"/>
              </a:solidFill>
              <a:latin typeface="Calibri"/>
              <a:ea typeface="Calibri"/>
              <a:cs typeface="Calibri"/>
              <a:sym typeface="Calibri"/>
            </a:endParaRPr>
          </a:p>
        </p:txBody>
      </p:sp>
      <p:sp>
        <p:nvSpPr>
          <p:cNvPr id="122" name="Google Shape;122;p14"/>
          <p:cNvSpPr txBox="1"/>
          <p:nvPr/>
        </p:nvSpPr>
        <p:spPr>
          <a:xfrm>
            <a:off x="6139688" y="1399299"/>
            <a:ext cx="655949" cy="70788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000" b="0" i="0" u="none" strike="noStrike" cap="none">
                <a:solidFill>
                  <a:srgbClr val="BDBDBD"/>
                </a:solidFill>
                <a:latin typeface="Impact"/>
                <a:ea typeface="Impact"/>
                <a:cs typeface="Impact"/>
                <a:sym typeface="Impact"/>
              </a:rPr>
              <a:t>0</a:t>
            </a:r>
            <a:r>
              <a:rPr lang="en-US" sz="100" b="0" i="0" u="none" strike="noStrike" cap="none">
                <a:solidFill>
                  <a:srgbClr val="BDBDBD"/>
                </a:solidFill>
                <a:latin typeface="Impact"/>
                <a:ea typeface="Impact"/>
                <a:cs typeface="Impact"/>
                <a:sym typeface="Impact"/>
              </a:rPr>
              <a:t> </a:t>
            </a:r>
            <a:r>
              <a:rPr lang="en-US" sz="4000" b="0" i="0" u="none" strike="noStrike" cap="none">
                <a:solidFill>
                  <a:srgbClr val="BDBDBD"/>
                </a:solidFill>
                <a:latin typeface="Impact"/>
                <a:ea typeface="Impact"/>
                <a:cs typeface="Impact"/>
                <a:sym typeface="Impact"/>
              </a:rPr>
              <a:t>1</a:t>
            </a:r>
            <a:endParaRPr sz="1100" b="0" i="0" u="none" strike="noStrike" cap="none">
              <a:solidFill>
                <a:schemeClr val="dk1"/>
              </a:solidFill>
              <a:latin typeface="Calibri"/>
              <a:ea typeface="Calibri"/>
              <a:cs typeface="Calibri"/>
              <a:sym typeface="Calibri"/>
            </a:endParaRPr>
          </a:p>
        </p:txBody>
      </p:sp>
      <p:sp>
        <p:nvSpPr>
          <p:cNvPr id="123" name="Google Shape;123;p14"/>
          <p:cNvSpPr txBox="1"/>
          <p:nvPr/>
        </p:nvSpPr>
        <p:spPr>
          <a:xfrm>
            <a:off x="6794360" y="1484706"/>
            <a:ext cx="3962578" cy="273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Introduction &amp; Related Work</a:t>
            </a:r>
            <a:endParaRPr sz="1100" b="0" i="0" u="none" strike="noStrike" cap="none">
              <a:solidFill>
                <a:schemeClr val="dk1"/>
              </a:solidFill>
              <a:latin typeface="Calibri"/>
              <a:ea typeface="Calibri"/>
              <a:cs typeface="Calibri"/>
              <a:sym typeface="Calibri"/>
            </a:endParaRPr>
          </a:p>
        </p:txBody>
      </p:sp>
      <p:sp>
        <p:nvSpPr>
          <p:cNvPr id="124" name="Google Shape;124;p14"/>
          <p:cNvSpPr txBox="1"/>
          <p:nvPr/>
        </p:nvSpPr>
        <p:spPr>
          <a:xfrm>
            <a:off x="6139688" y="2516467"/>
            <a:ext cx="718464" cy="70788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000" b="0" i="0" u="none" strike="noStrike" cap="none">
                <a:solidFill>
                  <a:srgbClr val="BFBFBF"/>
                </a:solidFill>
                <a:latin typeface="Impact"/>
                <a:ea typeface="Impact"/>
                <a:cs typeface="Impact"/>
                <a:sym typeface="Impact"/>
              </a:rPr>
              <a:t>0</a:t>
            </a:r>
            <a:r>
              <a:rPr lang="en-US" sz="100" b="0" i="0" u="none" strike="noStrike" cap="none">
                <a:solidFill>
                  <a:srgbClr val="BFBFBF"/>
                </a:solidFill>
                <a:latin typeface="Impact"/>
                <a:ea typeface="Impact"/>
                <a:cs typeface="Impact"/>
                <a:sym typeface="Impact"/>
              </a:rPr>
              <a:t> </a:t>
            </a:r>
            <a:r>
              <a:rPr lang="en-US" sz="4000" b="0" i="0" u="none" strike="noStrike" cap="none">
                <a:solidFill>
                  <a:srgbClr val="BFBFBF"/>
                </a:solidFill>
                <a:latin typeface="Impact"/>
                <a:ea typeface="Impact"/>
                <a:cs typeface="Impact"/>
                <a:sym typeface="Impact"/>
              </a:rPr>
              <a:t>2</a:t>
            </a:r>
            <a:endParaRPr sz="1100" b="0" i="0" u="none" strike="noStrike" cap="none">
              <a:solidFill>
                <a:schemeClr val="dk1"/>
              </a:solidFill>
              <a:latin typeface="Calibri"/>
              <a:ea typeface="Calibri"/>
              <a:cs typeface="Calibri"/>
              <a:sym typeface="Calibri"/>
            </a:endParaRPr>
          </a:p>
        </p:txBody>
      </p:sp>
      <p:sp>
        <p:nvSpPr>
          <p:cNvPr id="125" name="Google Shape;125;p14"/>
          <p:cNvSpPr txBox="1"/>
          <p:nvPr/>
        </p:nvSpPr>
        <p:spPr>
          <a:xfrm>
            <a:off x="6794208" y="2622550"/>
            <a:ext cx="3962578" cy="273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Proposed Method</a:t>
            </a:r>
            <a:endParaRPr sz="1100" b="0" i="0" u="none" strike="noStrike" cap="none">
              <a:solidFill>
                <a:schemeClr val="dk1"/>
              </a:solidFill>
              <a:latin typeface="Calibri"/>
              <a:ea typeface="Calibri"/>
              <a:cs typeface="Calibri"/>
              <a:sym typeface="Calibri"/>
            </a:endParaRPr>
          </a:p>
        </p:txBody>
      </p:sp>
      <p:sp>
        <p:nvSpPr>
          <p:cNvPr id="126" name="Google Shape;126;p14"/>
          <p:cNvSpPr txBox="1"/>
          <p:nvPr/>
        </p:nvSpPr>
        <p:spPr>
          <a:xfrm>
            <a:off x="6139688" y="3633635"/>
            <a:ext cx="732892" cy="70788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000" b="0" i="0" u="none" strike="noStrike" cap="none">
                <a:solidFill>
                  <a:srgbClr val="BFBFBF"/>
                </a:solidFill>
                <a:latin typeface="Impact"/>
                <a:ea typeface="Impact"/>
                <a:cs typeface="Impact"/>
                <a:sym typeface="Impact"/>
              </a:rPr>
              <a:t>0</a:t>
            </a:r>
            <a:r>
              <a:rPr lang="en-US" sz="100" b="0" i="0" u="none" strike="noStrike" cap="none">
                <a:solidFill>
                  <a:srgbClr val="BFBFBF"/>
                </a:solidFill>
                <a:latin typeface="Impact"/>
                <a:ea typeface="Impact"/>
                <a:cs typeface="Impact"/>
                <a:sym typeface="Impact"/>
              </a:rPr>
              <a:t> </a:t>
            </a:r>
            <a:r>
              <a:rPr lang="en-US" sz="4000" b="0" i="0" u="none" strike="noStrike" cap="none">
                <a:solidFill>
                  <a:srgbClr val="BFBFBF"/>
                </a:solidFill>
                <a:latin typeface="Impact"/>
                <a:ea typeface="Impact"/>
                <a:cs typeface="Impact"/>
                <a:sym typeface="Impact"/>
              </a:rPr>
              <a:t>3</a:t>
            </a:r>
            <a:endParaRPr sz="1100" b="0" i="0" u="none" strike="noStrike" cap="none">
              <a:solidFill>
                <a:schemeClr val="dk1"/>
              </a:solidFill>
              <a:latin typeface="Calibri"/>
              <a:ea typeface="Calibri"/>
              <a:cs typeface="Calibri"/>
              <a:sym typeface="Calibri"/>
            </a:endParaRPr>
          </a:p>
        </p:txBody>
      </p:sp>
      <p:sp>
        <p:nvSpPr>
          <p:cNvPr id="127" name="Google Shape;127;p14"/>
          <p:cNvSpPr txBox="1"/>
          <p:nvPr/>
        </p:nvSpPr>
        <p:spPr>
          <a:xfrm>
            <a:off x="6794208" y="3762273"/>
            <a:ext cx="3962578" cy="273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Performance Evaluation</a:t>
            </a:r>
            <a:endParaRPr sz="1100" b="0" i="0" u="none" strike="noStrike" cap="none">
              <a:solidFill>
                <a:schemeClr val="dk1"/>
              </a:solidFill>
              <a:latin typeface="Calibri"/>
              <a:ea typeface="Calibri"/>
              <a:cs typeface="Calibri"/>
              <a:sym typeface="Calibri"/>
            </a:endParaRPr>
          </a:p>
        </p:txBody>
      </p:sp>
      <p:sp>
        <p:nvSpPr>
          <p:cNvPr id="128" name="Google Shape;128;p14"/>
          <p:cNvSpPr txBox="1"/>
          <p:nvPr/>
        </p:nvSpPr>
        <p:spPr>
          <a:xfrm>
            <a:off x="6139688" y="4750816"/>
            <a:ext cx="716864" cy="707885"/>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000" b="0" i="0" u="none" strike="noStrike" cap="none">
                <a:solidFill>
                  <a:srgbClr val="BFBFBF"/>
                </a:solidFill>
                <a:latin typeface="Impact"/>
                <a:ea typeface="Impact"/>
                <a:cs typeface="Impact"/>
                <a:sym typeface="Impact"/>
              </a:rPr>
              <a:t>0</a:t>
            </a:r>
            <a:r>
              <a:rPr lang="en-US" sz="100" b="0" i="0" u="none" strike="noStrike" cap="none">
                <a:solidFill>
                  <a:srgbClr val="BFBFBF"/>
                </a:solidFill>
                <a:latin typeface="Impact"/>
                <a:ea typeface="Impact"/>
                <a:cs typeface="Impact"/>
                <a:sym typeface="Impact"/>
              </a:rPr>
              <a:t> </a:t>
            </a:r>
            <a:r>
              <a:rPr lang="en-US" sz="4000" b="0" i="0" u="none" strike="noStrike" cap="none">
                <a:solidFill>
                  <a:srgbClr val="BFBFBF"/>
                </a:solidFill>
                <a:latin typeface="Impact"/>
                <a:ea typeface="Impact"/>
                <a:cs typeface="Impact"/>
                <a:sym typeface="Impact"/>
              </a:rPr>
              <a:t>4</a:t>
            </a:r>
            <a:endParaRPr sz="1100" b="0" i="0" u="none" strike="noStrike" cap="none">
              <a:solidFill>
                <a:schemeClr val="dk1"/>
              </a:solidFill>
              <a:latin typeface="Calibri"/>
              <a:ea typeface="Calibri"/>
              <a:cs typeface="Calibri"/>
              <a:sym typeface="Calibri"/>
            </a:endParaRPr>
          </a:p>
        </p:txBody>
      </p:sp>
      <p:sp>
        <p:nvSpPr>
          <p:cNvPr id="129" name="Google Shape;129;p14"/>
          <p:cNvSpPr txBox="1"/>
          <p:nvPr/>
        </p:nvSpPr>
        <p:spPr>
          <a:xfrm>
            <a:off x="6807200" y="4892675"/>
            <a:ext cx="3962578" cy="273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25870"/>
                </a:solidFill>
                <a:latin typeface="Microsoft Yahei"/>
                <a:ea typeface="Microsoft Yahei"/>
                <a:cs typeface="Microsoft Yahei"/>
                <a:sym typeface="Microsoft Yahei"/>
              </a:rPr>
              <a:t>Conclusion &amp; Future Work</a:t>
            </a:r>
            <a:endParaRPr sz="1100" b="0" i="0" u="none" strike="noStrike" cap="none">
              <a:solidFill>
                <a:schemeClr val="dk1"/>
              </a:solidFill>
              <a:latin typeface="Calibri"/>
              <a:ea typeface="Calibri"/>
              <a:cs typeface="Calibri"/>
              <a:sym typeface="Calibri"/>
            </a:endParaRPr>
          </a:p>
        </p:txBody>
      </p:sp>
      <p:sp>
        <p:nvSpPr>
          <p:cNvPr id="130" name="Google Shape;130;p14"/>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1" name="Google Shape;571;p32"/>
          <p:cNvGrpSpPr/>
          <p:nvPr/>
        </p:nvGrpSpPr>
        <p:grpSpPr>
          <a:xfrm>
            <a:off x="0" y="0"/>
            <a:ext cx="12192001" cy="6858000"/>
            <a:chOff x="0" y="0"/>
            <a:chExt cx="12192001" cy="6858000"/>
          </a:xfrm>
        </p:grpSpPr>
        <p:pic>
          <p:nvPicPr>
            <p:cNvPr id="572" name="Google Shape;572;p32"/>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573" name="Google Shape;573;p32"/>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574" name="Google Shape;574;p32"/>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575" name="Google Shape;575;p32"/>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576" name="Google Shape;576;p32"/>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577" name="Google Shape;577;p32"/>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578" name="Google Shape;578;p32"/>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579" name="Google Shape;579;p32"/>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580" name="Google Shape;580;p32"/>
          <p:cNvSpPr txBox="1"/>
          <p:nvPr/>
        </p:nvSpPr>
        <p:spPr>
          <a:xfrm>
            <a:off x="900325" y="549425"/>
            <a:ext cx="512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225870"/>
                </a:solidFill>
              </a:rPr>
              <a:t>Visual Bert-Based Classifier</a:t>
            </a:r>
            <a:endParaRPr sz="2800">
              <a:solidFill>
                <a:srgbClr val="225870"/>
              </a:solidFill>
            </a:endParaRPr>
          </a:p>
        </p:txBody>
      </p:sp>
      <p:sp>
        <p:nvSpPr>
          <p:cNvPr id="581" name="Google Shape;581;p32"/>
          <p:cNvSpPr txBox="1"/>
          <p:nvPr/>
        </p:nvSpPr>
        <p:spPr>
          <a:xfrm>
            <a:off x="1366700" y="1280363"/>
            <a:ext cx="77622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US" sz="1800"/>
              <a:t>VisualBERT</a:t>
            </a:r>
            <a:r>
              <a:rPr lang="en-US" sz="1800" baseline="30000">
                <a:solidFill>
                  <a:schemeClr val="dk1"/>
                </a:solidFill>
              </a:rPr>
              <a:t>[12]</a:t>
            </a:r>
            <a:r>
              <a:rPr lang="en-US" sz="1800"/>
              <a:t> integrates BERT</a:t>
            </a:r>
            <a:r>
              <a:rPr lang="en-US" sz="1800" baseline="30000">
                <a:solidFill>
                  <a:schemeClr val="dk1"/>
                </a:solidFill>
              </a:rPr>
              <a:t>[8]</a:t>
            </a:r>
            <a:r>
              <a:rPr lang="en-US" sz="1800"/>
              <a:t>, a Transformer-based model for natural language processing, and pretrained object proposals systems Faster-RCNN</a:t>
            </a:r>
            <a:r>
              <a:rPr lang="en-US" sz="1800" baseline="30000">
                <a:solidFill>
                  <a:schemeClr val="dk1"/>
                </a:solidFill>
              </a:rPr>
              <a:t>[13]</a:t>
            </a:r>
            <a:r>
              <a:rPr lang="en-US" sz="1800"/>
              <a:t> to be applied to a variety of vision-and-language tasks.</a:t>
            </a:r>
            <a:endParaRPr sz="1800"/>
          </a:p>
          <a:p>
            <a:pPr marL="457200" lvl="0" indent="-342900" algn="l" rtl="0">
              <a:spcBef>
                <a:spcPts val="0"/>
              </a:spcBef>
              <a:spcAft>
                <a:spcPts val="0"/>
              </a:spcAft>
              <a:buClr>
                <a:schemeClr val="dk1"/>
              </a:buClr>
              <a:buSzPts val="1800"/>
              <a:buChar char="●"/>
            </a:pPr>
            <a:r>
              <a:rPr lang="en-US" sz="1800">
                <a:solidFill>
                  <a:schemeClr val="dk1"/>
                </a:solidFill>
              </a:rPr>
              <a:t> In addition to all the components of BERT, a set of visual embeddings are included in Visual Bert, F, to model an image. Each f ∈ F corresponds to a bounding region in the image, derived from an object detector .</a:t>
            </a:r>
            <a:endParaRPr sz="1800"/>
          </a:p>
        </p:txBody>
      </p:sp>
      <p:pic>
        <p:nvPicPr>
          <p:cNvPr id="582" name="Google Shape;582;p32"/>
          <p:cNvPicPr preferRelativeResize="0"/>
          <p:nvPr/>
        </p:nvPicPr>
        <p:blipFill>
          <a:blip r:embed="rId4">
            <a:alphaModFix/>
          </a:blip>
          <a:stretch>
            <a:fillRect/>
          </a:stretch>
        </p:blipFill>
        <p:spPr>
          <a:xfrm>
            <a:off x="1696400" y="3796925"/>
            <a:ext cx="2806426" cy="2722859"/>
          </a:xfrm>
          <a:prstGeom prst="rect">
            <a:avLst/>
          </a:prstGeom>
          <a:noFill/>
          <a:ln>
            <a:noFill/>
          </a:ln>
        </p:spPr>
      </p:pic>
      <p:pic>
        <p:nvPicPr>
          <p:cNvPr id="583" name="Google Shape;583;p32"/>
          <p:cNvPicPr preferRelativeResize="0"/>
          <p:nvPr/>
        </p:nvPicPr>
        <p:blipFill>
          <a:blip r:embed="rId5">
            <a:alphaModFix/>
          </a:blip>
          <a:stretch>
            <a:fillRect/>
          </a:stretch>
        </p:blipFill>
        <p:spPr>
          <a:xfrm>
            <a:off x="5774693" y="3927970"/>
            <a:ext cx="3263125" cy="2048900"/>
          </a:xfrm>
          <a:prstGeom prst="rect">
            <a:avLst/>
          </a:prstGeom>
          <a:noFill/>
          <a:ln w="28575" cap="flat" cmpd="sng">
            <a:solidFill>
              <a:schemeClr val="dk1"/>
            </a:solidFill>
            <a:prstDash val="solid"/>
            <a:round/>
            <a:headEnd type="none" w="sm" len="sm"/>
            <a:tailEnd type="none" w="sm" len="sm"/>
          </a:ln>
        </p:spPr>
      </p:pic>
      <p:sp>
        <p:nvSpPr>
          <p:cNvPr id="584" name="Google Shape;584;p32"/>
          <p:cNvSpPr/>
          <p:nvPr/>
        </p:nvSpPr>
        <p:spPr>
          <a:xfrm>
            <a:off x="6178623" y="4080650"/>
            <a:ext cx="1953000" cy="1595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6808750" y="4760125"/>
            <a:ext cx="751500" cy="719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txBox="1"/>
          <p:nvPr/>
        </p:nvSpPr>
        <p:spPr>
          <a:xfrm>
            <a:off x="8290425" y="4410875"/>
            <a:ext cx="87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0000FF"/>
                </a:solidFill>
              </a:rPr>
              <a:t>Person 0.996</a:t>
            </a:r>
            <a:endParaRPr>
              <a:solidFill>
                <a:srgbClr val="0000FF"/>
              </a:solidFill>
            </a:endParaRPr>
          </a:p>
        </p:txBody>
      </p:sp>
      <p:sp>
        <p:nvSpPr>
          <p:cNvPr id="587" name="Google Shape;587;p32"/>
          <p:cNvSpPr txBox="1"/>
          <p:nvPr/>
        </p:nvSpPr>
        <p:spPr>
          <a:xfrm>
            <a:off x="7729500" y="5109375"/>
            <a:ext cx="182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latin typeface="Calibri"/>
                <a:ea typeface="Calibri"/>
                <a:cs typeface="Calibri"/>
                <a:sym typeface="Calibri"/>
              </a:rPr>
              <a:t>Water Cup 0.97</a:t>
            </a:r>
            <a:endParaRPr>
              <a:solidFill>
                <a:srgbClr val="FF0000"/>
              </a:solidFill>
              <a:latin typeface="Calibri"/>
              <a:ea typeface="Calibri"/>
              <a:cs typeface="Calibri"/>
              <a:sym typeface="Calibri"/>
            </a:endParaRPr>
          </a:p>
        </p:txBody>
      </p:sp>
      <p:sp>
        <p:nvSpPr>
          <p:cNvPr id="588" name="Google Shape;588;p32"/>
          <p:cNvSpPr txBox="1">
            <a:spLocks noGrp="1"/>
          </p:cNvSpPr>
          <p:nvPr>
            <p:ph type="sldNum" idx="12"/>
          </p:nvPr>
        </p:nvSpPr>
        <p:spPr>
          <a:xfrm>
            <a:off x="9788675" y="627090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3"/>
          <p:cNvSpPr txBox="1"/>
          <p:nvPr/>
        </p:nvSpPr>
        <p:spPr>
          <a:xfrm>
            <a:off x="1021525" y="358925"/>
            <a:ext cx="512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rgbClr val="225870"/>
                </a:solidFill>
              </a:rPr>
              <a:t>Visual Bert-Based Classifier</a:t>
            </a:r>
            <a:endParaRPr sz="2800">
              <a:solidFill>
                <a:srgbClr val="225870"/>
              </a:solidFill>
            </a:endParaRPr>
          </a:p>
        </p:txBody>
      </p:sp>
      <p:pic>
        <p:nvPicPr>
          <p:cNvPr id="594" name="Google Shape;594;p33"/>
          <p:cNvPicPr preferRelativeResize="0"/>
          <p:nvPr/>
        </p:nvPicPr>
        <p:blipFill>
          <a:blip r:embed="rId3">
            <a:alphaModFix/>
          </a:blip>
          <a:stretch>
            <a:fillRect/>
          </a:stretch>
        </p:blipFill>
        <p:spPr>
          <a:xfrm>
            <a:off x="1100675" y="3084054"/>
            <a:ext cx="690532" cy="433583"/>
          </a:xfrm>
          <a:prstGeom prst="rect">
            <a:avLst/>
          </a:prstGeom>
          <a:noFill/>
          <a:ln w="28575" cap="flat" cmpd="sng">
            <a:solidFill>
              <a:schemeClr val="dk1"/>
            </a:solidFill>
            <a:prstDash val="solid"/>
            <a:round/>
            <a:headEnd type="none" w="sm" len="sm"/>
            <a:tailEnd type="none" w="sm" len="sm"/>
          </a:ln>
        </p:spPr>
      </p:pic>
      <p:sp>
        <p:nvSpPr>
          <p:cNvPr id="595" name="Google Shape;595;p33"/>
          <p:cNvSpPr/>
          <p:nvPr/>
        </p:nvSpPr>
        <p:spPr>
          <a:xfrm>
            <a:off x="2011725" y="2311575"/>
            <a:ext cx="7152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where</a:t>
            </a:r>
            <a:endParaRPr/>
          </a:p>
        </p:txBody>
      </p:sp>
      <p:sp>
        <p:nvSpPr>
          <p:cNvPr id="596" name="Google Shape;596;p33"/>
          <p:cNvSpPr/>
          <p:nvPr/>
        </p:nvSpPr>
        <p:spPr>
          <a:xfrm>
            <a:off x="2922785"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my</a:t>
            </a:r>
            <a:endParaRPr/>
          </a:p>
        </p:txBody>
      </p:sp>
      <p:sp>
        <p:nvSpPr>
          <p:cNvPr id="597" name="Google Shape;597;p33"/>
          <p:cNvSpPr/>
          <p:nvPr/>
        </p:nvSpPr>
        <p:spPr>
          <a:xfrm>
            <a:off x="1100675"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[CLS]</a:t>
            </a:r>
            <a:endParaRPr/>
          </a:p>
        </p:txBody>
      </p:sp>
      <p:sp>
        <p:nvSpPr>
          <p:cNvPr id="598" name="Google Shape;598;p33"/>
          <p:cNvSpPr/>
          <p:nvPr/>
        </p:nvSpPr>
        <p:spPr>
          <a:xfrm>
            <a:off x="3833840"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water</a:t>
            </a:r>
            <a:endParaRPr/>
          </a:p>
        </p:txBody>
      </p:sp>
      <p:sp>
        <p:nvSpPr>
          <p:cNvPr id="599" name="Google Shape;599;p33"/>
          <p:cNvSpPr/>
          <p:nvPr/>
        </p:nvSpPr>
        <p:spPr>
          <a:xfrm>
            <a:off x="4744895" y="2311564"/>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[SEP]</a:t>
            </a:r>
            <a:endParaRPr/>
          </a:p>
        </p:txBody>
      </p:sp>
      <p:sp>
        <p:nvSpPr>
          <p:cNvPr id="600" name="Google Shape;600;p33"/>
          <p:cNvSpPr/>
          <p:nvPr/>
        </p:nvSpPr>
        <p:spPr>
          <a:xfrm>
            <a:off x="1375665"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3"/>
          <p:cNvGrpSpPr/>
          <p:nvPr/>
        </p:nvGrpSpPr>
        <p:grpSpPr>
          <a:xfrm>
            <a:off x="0" y="0"/>
            <a:ext cx="12192001" cy="6858000"/>
            <a:chOff x="0" y="0"/>
            <a:chExt cx="12192001" cy="6858000"/>
          </a:xfrm>
        </p:grpSpPr>
        <p:pic>
          <p:nvPicPr>
            <p:cNvPr id="602" name="Google Shape;602;p33"/>
            <p:cNvPicPr preferRelativeResize="0"/>
            <p:nvPr/>
          </p:nvPicPr>
          <p:blipFill rotWithShape="1">
            <a:blip r:embed="rId4">
              <a:alphaModFix/>
            </a:blip>
            <a:srcRect/>
            <a:stretch/>
          </p:blipFill>
          <p:spPr>
            <a:xfrm>
              <a:off x="0" y="0"/>
              <a:ext cx="3924300" cy="3924300"/>
            </a:xfrm>
            <a:prstGeom prst="rect">
              <a:avLst/>
            </a:prstGeom>
            <a:noFill/>
            <a:ln>
              <a:noFill/>
            </a:ln>
          </p:spPr>
        </p:pic>
        <p:pic>
          <p:nvPicPr>
            <p:cNvPr id="603" name="Google Shape;603;p33"/>
            <p:cNvPicPr preferRelativeResize="0"/>
            <p:nvPr/>
          </p:nvPicPr>
          <p:blipFill rotWithShape="1">
            <a:blip r:embed="rId4">
              <a:alphaModFix/>
            </a:blip>
            <a:srcRect/>
            <a:stretch/>
          </p:blipFill>
          <p:spPr>
            <a:xfrm>
              <a:off x="3924300" y="0"/>
              <a:ext cx="3924300" cy="3924300"/>
            </a:xfrm>
            <a:prstGeom prst="rect">
              <a:avLst/>
            </a:prstGeom>
            <a:noFill/>
            <a:ln>
              <a:noFill/>
            </a:ln>
          </p:spPr>
        </p:pic>
        <p:pic>
          <p:nvPicPr>
            <p:cNvPr id="604" name="Google Shape;604;p33"/>
            <p:cNvPicPr preferRelativeResize="0"/>
            <p:nvPr/>
          </p:nvPicPr>
          <p:blipFill rotWithShape="1">
            <a:blip r:embed="rId4">
              <a:alphaModFix/>
            </a:blip>
            <a:srcRect/>
            <a:stretch/>
          </p:blipFill>
          <p:spPr>
            <a:xfrm>
              <a:off x="7848600" y="0"/>
              <a:ext cx="3924300" cy="3924300"/>
            </a:xfrm>
            <a:prstGeom prst="rect">
              <a:avLst/>
            </a:prstGeom>
            <a:noFill/>
            <a:ln>
              <a:noFill/>
            </a:ln>
          </p:spPr>
        </p:pic>
        <p:pic>
          <p:nvPicPr>
            <p:cNvPr id="605" name="Google Shape;605;p33"/>
            <p:cNvPicPr preferRelativeResize="0"/>
            <p:nvPr/>
          </p:nvPicPr>
          <p:blipFill rotWithShape="1">
            <a:blip r:embed="rId4">
              <a:alphaModFix/>
            </a:blip>
            <a:srcRect/>
            <a:stretch/>
          </p:blipFill>
          <p:spPr>
            <a:xfrm>
              <a:off x="0" y="3924300"/>
              <a:ext cx="3924300" cy="2933700"/>
            </a:xfrm>
            <a:prstGeom prst="rect">
              <a:avLst/>
            </a:prstGeom>
            <a:noFill/>
            <a:ln>
              <a:noFill/>
            </a:ln>
          </p:spPr>
        </p:pic>
        <p:pic>
          <p:nvPicPr>
            <p:cNvPr id="606" name="Google Shape;606;p33"/>
            <p:cNvPicPr preferRelativeResize="0"/>
            <p:nvPr/>
          </p:nvPicPr>
          <p:blipFill rotWithShape="1">
            <a:blip r:embed="rId4">
              <a:alphaModFix/>
            </a:blip>
            <a:srcRect/>
            <a:stretch/>
          </p:blipFill>
          <p:spPr>
            <a:xfrm>
              <a:off x="3924300" y="3924300"/>
              <a:ext cx="3924300" cy="2933700"/>
            </a:xfrm>
            <a:prstGeom prst="rect">
              <a:avLst/>
            </a:prstGeom>
            <a:noFill/>
            <a:ln>
              <a:noFill/>
            </a:ln>
          </p:spPr>
        </p:pic>
        <p:pic>
          <p:nvPicPr>
            <p:cNvPr id="607" name="Google Shape;607;p33"/>
            <p:cNvPicPr preferRelativeResize="0"/>
            <p:nvPr/>
          </p:nvPicPr>
          <p:blipFill rotWithShape="1">
            <a:blip r:embed="rId4">
              <a:alphaModFix/>
            </a:blip>
            <a:srcRect/>
            <a:stretch/>
          </p:blipFill>
          <p:spPr>
            <a:xfrm>
              <a:off x="7848600" y="3924300"/>
              <a:ext cx="3924300" cy="2933700"/>
            </a:xfrm>
            <a:prstGeom prst="rect">
              <a:avLst/>
            </a:prstGeom>
            <a:noFill/>
            <a:ln>
              <a:noFill/>
            </a:ln>
          </p:spPr>
        </p:pic>
        <p:pic>
          <p:nvPicPr>
            <p:cNvPr id="608" name="Google Shape;608;p33"/>
            <p:cNvPicPr preferRelativeResize="0"/>
            <p:nvPr/>
          </p:nvPicPr>
          <p:blipFill rotWithShape="1">
            <a:blip r:embed="rId4">
              <a:alphaModFix/>
            </a:blip>
            <a:srcRect/>
            <a:stretch/>
          </p:blipFill>
          <p:spPr>
            <a:xfrm>
              <a:off x="11772900" y="0"/>
              <a:ext cx="419100" cy="3924300"/>
            </a:xfrm>
            <a:prstGeom prst="rect">
              <a:avLst/>
            </a:prstGeom>
            <a:noFill/>
            <a:ln>
              <a:noFill/>
            </a:ln>
          </p:spPr>
        </p:pic>
        <p:pic>
          <p:nvPicPr>
            <p:cNvPr id="609" name="Google Shape;609;p33"/>
            <p:cNvPicPr preferRelativeResize="0"/>
            <p:nvPr/>
          </p:nvPicPr>
          <p:blipFill rotWithShape="1">
            <a:blip r:embed="rId4">
              <a:alphaModFix/>
            </a:blip>
            <a:srcRect/>
            <a:stretch/>
          </p:blipFill>
          <p:spPr>
            <a:xfrm>
              <a:off x="11772900" y="3924300"/>
              <a:ext cx="419101" cy="2933700"/>
            </a:xfrm>
            <a:prstGeom prst="rect">
              <a:avLst/>
            </a:prstGeom>
            <a:noFill/>
            <a:ln>
              <a:noFill/>
            </a:ln>
          </p:spPr>
        </p:pic>
      </p:grpSp>
      <p:sp>
        <p:nvSpPr>
          <p:cNvPr id="610" name="Google Shape;610;p33"/>
          <p:cNvSpPr/>
          <p:nvPr/>
        </p:nvSpPr>
        <p:spPr>
          <a:xfrm>
            <a:off x="2286720"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3197775"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4108831"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5019886"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4" name="Google Shape;614;p33"/>
          <p:cNvPicPr preferRelativeResize="0"/>
          <p:nvPr/>
        </p:nvPicPr>
        <p:blipFill>
          <a:blip r:embed="rId3">
            <a:alphaModFix/>
          </a:blip>
          <a:stretch>
            <a:fillRect/>
          </a:stretch>
        </p:blipFill>
        <p:spPr>
          <a:xfrm>
            <a:off x="2011730" y="3084054"/>
            <a:ext cx="690532" cy="433583"/>
          </a:xfrm>
          <a:prstGeom prst="rect">
            <a:avLst/>
          </a:prstGeom>
          <a:noFill/>
          <a:ln w="28575" cap="flat" cmpd="sng">
            <a:solidFill>
              <a:srgbClr val="0000FF"/>
            </a:solidFill>
            <a:prstDash val="solid"/>
            <a:round/>
            <a:headEnd type="none" w="sm" len="sm"/>
            <a:tailEnd type="none" w="sm" len="sm"/>
          </a:ln>
        </p:spPr>
      </p:pic>
      <p:pic>
        <p:nvPicPr>
          <p:cNvPr id="615" name="Google Shape;615;p33"/>
          <p:cNvPicPr preferRelativeResize="0"/>
          <p:nvPr/>
        </p:nvPicPr>
        <p:blipFill rotWithShape="1">
          <a:blip r:embed="rId3">
            <a:alphaModFix/>
          </a:blip>
          <a:srcRect l="15180" r="24389"/>
          <a:stretch/>
        </p:blipFill>
        <p:spPr>
          <a:xfrm>
            <a:off x="3011725" y="3084050"/>
            <a:ext cx="417275" cy="433575"/>
          </a:xfrm>
          <a:prstGeom prst="rect">
            <a:avLst/>
          </a:prstGeom>
          <a:noFill/>
          <a:ln w="28575" cap="flat" cmpd="sng">
            <a:solidFill>
              <a:srgbClr val="0000FF"/>
            </a:solidFill>
            <a:prstDash val="solid"/>
            <a:round/>
            <a:headEnd type="none" w="sm" len="sm"/>
            <a:tailEnd type="none" w="sm" len="sm"/>
          </a:ln>
        </p:spPr>
      </p:pic>
      <p:pic>
        <p:nvPicPr>
          <p:cNvPr id="616" name="Google Shape;616;p33"/>
          <p:cNvPicPr preferRelativeResize="0"/>
          <p:nvPr/>
        </p:nvPicPr>
        <p:blipFill>
          <a:blip r:embed="rId3">
            <a:alphaModFix/>
          </a:blip>
          <a:stretch>
            <a:fillRect/>
          </a:stretch>
        </p:blipFill>
        <p:spPr>
          <a:xfrm>
            <a:off x="4744895" y="3084054"/>
            <a:ext cx="690532" cy="433583"/>
          </a:xfrm>
          <a:prstGeom prst="rect">
            <a:avLst/>
          </a:prstGeom>
          <a:noFill/>
          <a:ln w="28575" cap="flat" cmpd="sng">
            <a:solidFill>
              <a:schemeClr val="dk1"/>
            </a:solidFill>
            <a:prstDash val="solid"/>
            <a:round/>
            <a:headEnd type="none" w="sm" len="sm"/>
            <a:tailEnd type="none" w="sm" len="sm"/>
          </a:ln>
        </p:spPr>
      </p:pic>
      <p:cxnSp>
        <p:nvCxnSpPr>
          <p:cNvPr id="617" name="Google Shape;617;p33"/>
          <p:cNvCxnSpPr/>
          <p:nvPr/>
        </p:nvCxnSpPr>
        <p:spPr>
          <a:xfrm rot="10800000" flipH="1">
            <a:off x="1161762" y="1939554"/>
            <a:ext cx="4293600" cy="9300"/>
          </a:xfrm>
          <a:prstGeom prst="straightConnector1">
            <a:avLst/>
          </a:prstGeom>
          <a:noFill/>
          <a:ln w="19050" cap="flat" cmpd="sng">
            <a:solidFill>
              <a:schemeClr val="dk2"/>
            </a:solidFill>
            <a:prstDash val="solid"/>
            <a:round/>
            <a:headEnd type="none" w="med" len="med"/>
            <a:tailEnd type="none" w="med" len="med"/>
          </a:ln>
        </p:spPr>
      </p:cxnSp>
      <p:cxnSp>
        <p:nvCxnSpPr>
          <p:cNvPr id="618" name="Google Shape;618;p33"/>
          <p:cNvCxnSpPr/>
          <p:nvPr/>
        </p:nvCxnSpPr>
        <p:spPr>
          <a:xfrm>
            <a:off x="1161762" y="1856121"/>
            <a:ext cx="0" cy="185400"/>
          </a:xfrm>
          <a:prstGeom prst="straightConnector1">
            <a:avLst/>
          </a:prstGeom>
          <a:noFill/>
          <a:ln w="19050" cap="flat" cmpd="sng">
            <a:solidFill>
              <a:schemeClr val="dk2"/>
            </a:solidFill>
            <a:prstDash val="solid"/>
            <a:round/>
            <a:headEnd type="none" w="med" len="med"/>
            <a:tailEnd type="none" w="med" len="med"/>
          </a:ln>
        </p:spPr>
      </p:cxnSp>
      <p:cxnSp>
        <p:nvCxnSpPr>
          <p:cNvPr id="619" name="Google Shape;619;p33"/>
          <p:cNvCxnSpPr/>
          <p:nvPr/>
        </p:nvCxnSpPr>
        <p:spPr>
          <a:xfrm>
            <a:off x="5455173" y="1856121"/>
            <a:ext cx="0" cy="185400"/>
          </a:xfrm>
          <a:prstGeom prst="straightConnector1">
            <a:avLst/>
          </a:prstGeom>
          <a:noFill/>
          <a:ln w="19050" cap="flat" cmpd="sng">
            <a:solidFill>
              <a:schemeClr val="dk2"/>
            </a:solidFill>
            <a:prstDash val="solid"/>
            <a:round/>
            <a:headEnd type="none" w="med" len="med"/>
            <a:tailEnd type="none" w="med" len="med"/>
          </a:ln>
        </p:spPr>
      </p:cxnSp>
      <p:sp>
        <p:nvSpPr>
          <p:cNvPr id="620" name="Google Shape;620;p33"/>
          <p:cNvSpPr txBox="1"/>
          <p:nvPr/>
        </p:nvSpPr>
        <p:spPr>
          <a:xfrm>
            <a:off x="2568550" y="1597925"/>
            <a:ext cx="17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Text Description</a:t>
            </a:r>
            <a:endParaRPr/>
          </a:p>
        </p:txBody>
      </p:sp>
      <p:sp>
        <p:nvSpPr>
          <p:cNvPr id="621" name="Google Shape;621;p33"/>
          <p:cNvSpPr/>
          <p:nvPr/>
        </p:nvSpPr>
        <p:spPr>
          <a:xfrm>
            <a:off x="1100675"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a:p>
        </p:txBody>
      </p:sp>
      <p:sp>
        <p:nvSpPr>
          <p:cNvPr id="622" name="Google Shape;622;p33"/>
          <p:cNvSpPr/>
          <p:nvPr/>
        </p:nvSpPr>
        <p:spPr>
          <a:xfrm>
            <a:off x="2011684"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a:p>
        </p:txBody>
      </p:sp>
      <p:sp>
        <p:nvSpPr>
          <p:cNvPr id="623" name="Google Shape;623;p33"/>
          <p:cNvSpPr/>
          <p:nvPr/>
        </p:nvSpPr>
        <p:spPr>
          <a:xfrm>
            <a:off x="2922693"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a:p>
        </p:txBody>
      </p:sp>
      <p:sp>
        <p:nvSpPr>
          <p:cNvPr id="624" name="Google Shape;624;p33"/>
          <p:cNvSpPr/>
          <p:nvPr/>
        </p:nvSpPr>
        <p:spPr>
          <a:xfrm>
            <a:off x="3833702"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a:p>
        </p:txBody>
      </p:sp>
      <p:sp>
        <p:nvSpPr>
          <p:cNvPr id="625" name="Google Shape;625;p33"/>
          <p:cNvSpPr/>
          <p:nvPr/>
        </p:nvSpPr>
        <p:spPr>
          <a:xfrm>
            <a:off x="4744711" y="3855863"/>
            <a:ext cx="690600" cy="290400"/>
          </a:xfrm>
          <a:prstGeom prst="roundRect">
            <a:avLst>
              <a:gd name="adj" fmla="val 16667"/>
            </a:avLst>
          </a:prstGeom>
          <a:solidFill>
            <a:srgbClr val="C3E3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A</a:t>
            </a:r>
            <a:endParaRPr/>
          </a:p>
        </p:txBody>
      </p:sp>
      <p:sp>
        <p:nvSpPr>
          <p:cNvPr id="626" name="Google Shape;626;p33"/>
          <p:cNvSpPr/>
          <p:nvPr/>
        </p:nvSpPr>
        <p:spPr>
          <a:xfrm>
            <a:off x="5655953"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White</a:t>
            </a:r>
            <a:endParaRPr/>
          </a:p>
        </p:txBody>
      </p:sp>
      <p:sp>
        <p:nvSpPr>
          <p:cNvPr id="627" name="Google Shape;627;p33"/>
          <p:cNvSpPr/>
          <p:nvPr/>
        </p:nvSpPr>
        <p:spPr>
          <a:xfrm>
            <a:off x="6567007"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Male</a:t>
            </a:r>
            <a:endParaRPr/>
          </a:p>
        </p:txBody>
      </p:sp>
      <p:cxnSp>
        <p:nvCxnSpPr>
          <p:cNvPr id="628" name="Google Shape;628;p33"/>
          <p:cNvCxnSpPr/>
          <p:nvPr/>
        </p:nvCxnSpPr>
        <p:spPr>
          <a:xfrm rot="10800000" flipH="1">
            <a:off x="5655954" y="1939554"/>
            <a:ext cx="4293000" cy="9300"/>
          </a:xfrm>
          <a:prstGeom prst="straightConnector1">
            <a:avLst/>
          </a:prstGeom>
          <a:noFill/>
          <a:ln w="19050" cap="flat" cmpd="sng">
            <a:solidFill>
              <a:schemeClr val="dk2"/>
            </a:solidFill>
            <a:prstDash val="solid"/>
            <a:round/>
            <a:headEnd type="none" w="med" len="med"/>
            <a:tailEnd type="none" w="med" len="med"/>
          </a:ln>
        </p:spPr>
      </p:cxnSp>
      <p:cxnSp>
        <p:nvCxnSpPr>
          <p:cNvPr id="629" name="Google Shape;629;p33"/>
          <p:cNvCxnSpPr/>
          <p:nvPr/>
        </p:nvCxnSpPr>
        <p:spPr>
          <a:xfrm>
            <a:off x="5655954" y="1856121"/>
            <a:ext cx="0" cy="185400"/>
          </a:xfrm>
          <a:prstGeom prst="straightConnector1">
            <a:avLst/>
          </a:prstGeom>
          <a:noFill/>
          <a:ln w="19050" cap="flat" cmpd="sng">
            <a:solidFill>
              <a:schemeClr val="dk2"/>
            </a:solidFill>
            <a:prstDash val="solid"/>
            <a:round/>
            <a:headEnd type="none" w="med" len="med"/>
            <a:tailEnd type="none" w="med" len="med"/>
          </a:ln>
        </p:spPr>
      </p:cxnSp>
      <p:cxnSp>
        <p:nvCxnSpPr>
          <p:cNvPr id="630" name="Google Shape;630;p33"/>
          <p:cNvCxnSpPr/>
          <p:nvPr/>
        </p:nvCxnSpPr>
        <p:spPr>
          <a:xfrm>
            <a:off x="9949365" y="1856121"/>
            <a:ext cx="0" cy="185400"/>
          </a:xfrm>
          <a:prstGeom prst="straightConnector1">
            <a:avLst/>
          </a:prstGeom>
          <a:noFill/>
          <a:ln w="19050" cap="flat" cmpd="sng">
            <a:solidFill>
              <a:schemeClr val="dk2"/>
            </a:solidFill>
            <a:prstDash val="solid"/>
            <a:round/>
            <a:headEnd type="none" w="med" len="med"/>
            <a:tailEnd type="none" w="med" len="med"/>
          </a:ln>
        </p:spPr>
      </p:cxnSp>
      <p:sp>
        <p:nvSpPr>
          <p:cNvPr id="631" name="Google Shape;631;p33"/>
          <p:cNvSpPr txBox="1"/>
          <p:nvPr/>
        </p:nvSpPr>
        <p:spPr>
          <a:xfrm>
            <a:off x="6094313" y="1597925"/>
            <a:ext cx="341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Race/Gender/Emotion/Objection Tags</a:t>
            </a:r>
            <a:endParaRPr/>
          </a:p>
        </p:txBody>
      </p:sp>
      <p:sp>
        <p:nvSpPr>
          <p:cNvPr id="632" name="Google Shape;632;p33"/>
          <p:cNvSpPr/>
          <p:nvPr/>
        </p:nvSpPr>
        <p:spPr>
          <a:xfrm>
            <a:off x="5930942"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3" name="Google Shape;633;p33"/>
          <p:cNvPicPr preferRelativeResize="0"/>
          <p:nvPr/>
        </p:nvPicPr>
        <p:blipFill rotWithShape="1">
          <a:blip r:embed="rId3">
            <a:alphaModFix/>
          </a:blip>
          <a:srcRect t="33025" r="21476"/>
          <a:stretch/>
        </p:blipFill>
        <p:spPr>
          <a:xfrm>
            <a:off x="5726313" y="3239675"/>
            <a:ext cx="542224" cy="290400"/>
          </a:xfrm>
          <a:prstGeom prst="rect">
            <a:avLst/>
          </a:prstGeom>
          <a:noFill/>
          <a:ln w="28575" cap="flat" cmpd="sng">
            <a:solidFill>
              <a:srgbClr val="0000FF"/>
            </a:solidFill>
            <a:prstDash val="solid"/>
            <a:round/>
            <a:headEnd type="none" w="sm" len="sm"/>
            <a:tailEnd type="none" w="sm" len="sm"/>
          </a:ln>
        </p:spPr>
      </p:pic>
      <p:pic>
        <p:nvPicPr>
          <p:cNvPr id="634" name="Google Shape;634;p33"/>
          <p:cNvPicPr preferRelativeResize="0"/>
          <p:nvPr/>
        </p:nvPicPr>
        <p:blipFill rotWithShape="1">
          <a:blip r:embed="rId3">
            <a:alphaModFix/>
          </a:blip>
          <a:srcRect l="21476" t="33025"/>
          <a:stretch/>
        </p:blipFill>
        <p:spPr>
          <a:xfrm>
            <a:off x="6641539" y="3239674"/>
            <a:ext cx="542224" cy="290400"/>
          </a:xfrm>
          <a:prstGeom prst="rect">
            <a:avLst/>
          </a:prstGeom>
          <a:noFill/>
          <a:ln w="28575" cap="flat" cmpd="sng">
            <a:solidFill>
              <a:srgbClr val="0000FF"/>
            </a:solidFill>
            <a:prstDash val="solid"/>
            <a:round/>
            <a:headEnd type="none" w="sm" len="sm"/>
            <a:tailEnd type="none" w="sm" len="sm"/>
          </a:ln>
        </p:spPr>
      </p:pic>
      <p:sp>
        <p:nvSpPr>
          <p:cNvPr id="635" name="Google Shape;635;p33"/>
          <p:cNvSpPr/>
          <p:nvPr/>
        </p:nvSpPr>
        <p:spPr>
          <a:xfrm>
            <a:off x="6841997"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5655720"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a:p>
        </p:txBody>
      </p:sp>
      <p:sp>
        <p:nvSpPr>
          <p:cNvPr id="637" name="Google Shape;637;p33"/>
          <p:cNvSpPr/>
          <p:nvPr/>
        </p:nvSpPr>
        <p:spPr>
          <a:xfrm>
            <a:off x="6566728"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a:p>
        </p:txBody>
      </p:sp>
      <p:sp>
        <p:nvSpPr>
          <p:cNvPr id="638" name="Google Shape;638;p33"/>
          <p:cNvSpPr/>
          <p:nvPr/>
        </p:nvSpPr>
        <p:spPr>
          <a:xfrm>
            <a:off x="7478451"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Sad</a:t>
            </a:r>
            <a:endParaRPr/>
          </a:p>
        </p:txBody>
      </p:sp>
      <p:sp>
        <p:nvSpPr>
          <p:cNvPr id="639" name="Google Shape;639;p33"/>
          <p:cNvSpPr/>
          <p:nvPr/>
        </p:nvSpPr>
        <p:spPr>
          <a:xfrm>
            <a:off x="9371005" y="2311564"/>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[SEP]</a:t>
            </a:r>
            <a:endParaRPr/>
          </a:p>
        </p:txBody>
      </p:sp>
      <p:sp>
        <p:nvSpPr>
          <p:cNvPr id="640" name="Google Shape;640;p33"/>
          <p:cNvSpPr/>
          <p:nvPr/>
        </p:nvSpPr>
        <p:spPr>
          <a:xfrm>
            <a:off x="7753428"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1" name="Google Shape;641;p33"/>
          <p:cNvPicPr preferRelativeResize="0"/>
          <p:nvPr/>
        </p:nvPicPr>
        <p:blipFill>
          <a:blip r:embed="rId3">
            <a:alphaModFix/>
          </a:blip>
          <a:stretch>
            <a:fillRect/>
          </a:stretch>
        </p:blipFill>
        <p:spPr>
          <a:xfrm>
            <a:off x="7478482" y="3083988"/>
            <a:ext cx="690532" cy="433583"/>
          </a:xfrm>
          <a:prstGeom prst="rect">
            <a:avLst/>
          </a:prstGeom>
          <a:noFill/>
          <a:ln w="28575" cap="flat" cmpd="sng">
            <a:solidFill>
              <a:srgbClr val="0000FF"/>
            </a:solidFill>
            <a:prstDash val="solid"/>
            <a:round/>
            <a:headEnd type="none" w="sm" len="sm"/>
            <a:tailEnd type="none" w="sm" len="sm"/>
          </a:ln>
        </p:spPr>
      </p:pic>
      <p:pic>
        <p:nvPicPr>
          <p:cNvPr id="642" name="Google Shape;642;p33"/>
          <p:cNvPicPr preferRelativeResize="0"/>
          <p:nvPr/>
        </p:nvPicPr>
        <p:blipFill>
          <a:blip r:embed="rId3">
            <a:alphaModFix/>
          </a:blip>
          <a:stretch>
            <a:fillRect/>
          </a:stretch>
        </p:blipFill>
        <p:spPr>
          <a:xfrm>
            <a:off x="9371099" y="3083988"/>
            <a:ext cx="690532" cy="433583"/>
          </a:xfrm>
          <a:prstGeom prst="rect">
            <a:avLst/>
          </a:prstGeom>
          <a:noFill/>
          <a:ln w="28575" cap="flat" cmpd="sng">
            <a:solidFill>
              <a:schemeClr val="dk1"/>
            </a:solidFill>
            <a:prstDash val="solid"/>
            <a:round/>
            <a:headEnd type="none" w="sm" len="sm"/>
            <a:tailEnd type="none" w="sm" len="sm"/>
          </a:ln>
        </p:spPr>
      </p:pic>
      <p:sp>
        <p:nvSpPr>
          <p:cNvPr id="643" name="Google Shape;643;p33"/>
          <p:cNvSpPr/>
          <p:nvPr/>
        </p:nvSpPr>
        <p:spPr>
          <a:xfrm>
            <a:off x="9645996"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7478206"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a:p>
        </p:txBody>
      </p:sp>
      <p:sp>
        <p:nvSpPr>
          <p:cNvPr id="645" name="Google Shape;645;p33"/>
          <p:cNvSpPr/>
          <p:nvPr/>
        </p:nvSpPr>
        <p:spPr>
          <a:xfrm>
            <a:off x="9370961"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a:p>
        </p:txBody>
      </p:sp>
      <p:sp>
        <p:nvSpPr>
          <p:cNvPr id="646" name="Google Shape;646;p33"/>
          <p:cNvSpPr/>
          <p:nvPr/>
        </p:nvSpPr>
        <p:spPr>
          <a:xfrm>
            <a:off x="8389871" y="2311564"/>
            <a:ext cx="8034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Person</a:t>
            </a:r>
            <a:endParaRPr/>
          </a:p>
        </p:txBody>
      </p:sp>
      <p:sp>
        <p:nvSpPr>
          <p:cNvPr id="647" name="Google Shape;647;p33"/>
          <p:cNvSpPr/>
          <p:nvPr/>
        </p:nvSpPr>
        <p:spPr>
          <a:xfrm>
            <a:off x="8664859"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8" name="Google Shape;648;p33"/>
          <p:cNvPicPr preferRelativeResize="0"/>
          <p:nvPr/>
        </p:nvPicPr>
        <p:blipFill>
          <a:blip r:embed="rId3">
            <a:alphaModFix/>
          </a:blip>
          <a:stretch>
            <a:fillRect/>
          </a:stretch>
        </p:blipFill>
        <p:spPr>
          <a:xfrm>
            <a:off x="8389866" y="3101296"/>
            <a:ext cx="690532" cy="433583"/>
          </a:xfrm>
          <a:prstGeom prst="rect">
            <a:avLst/>
          </a:prstGeom>
          <a:noFill/>
          <a:ln w="28575" cap="flat" cmpd="sng">
            <a:solidFill>
              <a:srgbClr val="0000FF"/>
            </a:solidFill>
            <a:prstDash val="solid"/>
            <a:round/>
            <a:headEnd type="none" w="sm" len="sm"/>
            <a:tailEnd type="none" w="sm" len="sm"/>
          </a:ln>
        </p:spPr>
      </p:pic>
      <p:sp>
        <p:nvSpPr>
          <p:cNvPr id="649" name="Google Shape;649;p33"/>
          <p:cNvSpPr/>
          <p:nvPr/>
        </p:nvSpPr>
        <p:spPr>
          <a:xfrm>
            <a:off x="8424583" y="3855863"/>
            <a:ext cx="690600" cy="290400"/>
          </a:xfrm>
          <a:prstGeom prst="roundRect">
            <a:avLst>
              <a:gd name="adj" fmla="val 16667"/>
            </a:avLst>
          </a:prstGeom>
          <a:solidFill>
            <a:srgbClr val="A3F2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B</a:t>
            </a:r>
            <a:endParaRPr/>
          </a:p>
        </p:txBody>
      </p:sp>
      <p:sp>
        <p:nvSpPr>
          <p:cNvPr id="650" name="Google Shape;650;p33"/>
          <p:cNvSpPr/>
          <p:nvPr/>
        </p:nvSpPr>
        <p:spPr>
          <a:xfrm>
            <a:off x="10325721" y="2311564"/>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[IMG]</a:t>
            </a:r>
            <a:endParaRPr/>
          </a:p>
        </p:txBody>
      </p:sp>
      <p:sp>
        <p:nvSpPr>
          <p:cNvPr id="651" name="Google Shape;651;p33"/>
          <p:cNvSpPr/>
          <p:nvPr/>
        </p:nvSpPr>
        <p:spPr>
          <a:xfrm>
            <a:off x="10627133"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2" name="Google Shape;652;p33"/>
          <p:cNvPicPr preferRelativeResize="0"/>
          <p:nvPr/>
        </p:nvPicPr>
        <p:blipFill rotWithShape="1">
          <a:blip r:embed="rId3">
            <a:alphaModFix/>
          </a:blip>
          <a:srcRect l="32148" t="46524" r="45270" b="25987"/>
          <a:stretch/>
        </p:blipFill>
        <p:spPr>
          <a:xfrm>
            <a:off x="10352338" y="3083981"/>
            <a:ext cx="690532" cy="527795"/>
          </a:xfrm>
          <a:prstGeom prst="rect">
            <a:avLst/>
          </a:prstGeom>
          <a:noFill/>
          <a:ln w="38100" cap="flat" cmpd="sng">
            <a:solidFill>
              <a:schemeClr val="dk1"/>
            </a:solidFill>
            <a:prstDash val="solid"/>
            <a:round/>
            <a:headEnd type="none" w="sm" len="sm"/>
            <a:tailEnd type="none" w="sm" len="sm"/>
          </a:ln>
        </p:spPr>
      </p:pic>
      <p:sp>
        <p:nvSpPr>
          <p:cNvPr id="653" name="Google Shape;653;p33"/>
          <p:cNvSpPr/>
          <p:nvPr/>
        </p:nvSpPr>
        <p:spPr>
          <a:xfrm>
            <a:off x="11280437" y="2311564"/>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[IMG]</a:t>
            </a:r>
            <a:endParaRPr/>
          </a:p>
        </p:txBody>
      </p:sp>
      <p:sp>
        <p:nvSpPr>
          <p:cNvPr id="654" name="Google Shape;654;p33"/>
          <p:cNvSpPr/>
          <p:nvPr/>
        </p:nvSpPr>
        <p:spPr>
          <a:xfrm>
            <a:off x="11538563" y="2771964"/>
            <a:ext cx="140400" cy="141900"/>
          </a:xfrm>
          <a:prstGeom prst="mathPlus">
            <a:avLst>
              <a:gd name="adj1" fmla="val 2352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5" name="Google Shape;655;p33"/>
          <p:cNvPicPr preferRelativeResize="0"/>
          <p:nvPr/>
        </p:nvPicPr>
        <p:blipFill>
          <a:blip r:embed="rId3">
            <a:alphaModFix/>
          </a:blip>
          <a:stretch>
            <a:fillRect/>
          </a:stretch>
        </p:blipFill>
        <p:spPr>
          <a:xfrm>
            <a:off x="11263713" y="3083988"/>
            <a:ext cx="690532" cy="433583"/>
          </a:xfrm>
          <a:prstGeom prst="rect">
            <a:avLst/>
          </a:prstGeom>
          <a:noFill/>
          <a:ln w="28575" cap="flat" cmpd="sng">
            <a:solidFill>
              <a:schemeClr val="dk1"/>
            </a:solidFill>
            <a:prstDash val="solid"/>
            <a:round/>
            <a:headEnd type="none" w="sm" len="sm"/>
            <a:tailEnd type="none" w="sm" len="sm"/>
          </a:ln>
        </p:spPr>
      </p:pic>
      <p:sp>
        <p:nvSpPr>
          <p:cNvPr id="656" name="Google Shape;656;p33"/>
          <p:cNvSpPr/>
          <p:nvPr/>
        </p:nvSpPr>
        <p:spPr>
          <a:xfrm>
            <a:off x="10317338" y="3855863"/>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t>
            </a:r>
            <a:endParaRPr/>
          </a:p>
        </p:txBody>
      </p:sp>
      <p:sp>
        <p:nvSpPr>
          <p:cNvPr id="657" name="Google Shape;657;p33"/>
          <p:cNvSpPr/>
          <p:nvPr/>
        </p:nvSpPr>
        <p:spPr>
          <a:xfrm>
            <a:off x="11263716" y="3855863"/>
            <a:ext cx="690600" cy="2904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C</a:t>
            </a:r>
            <a:endParaRPr/>
          </a:p>
        </p:txBody>
      </p:sp>
      <p:cxnSp>
        <p:nvCxnSpPr>
          <p:cNvPr id="658" name="Google Shape;658;p33"/>
          <p:cNvCxnSpPr/>
          <p:nvPr/>
        </p:nvCxnSpPr>
        <p:spPr>
          <a:xfrm rot="10800000" flipH="1">
            <a:off x="10317350" y="1934933"/>
            <a:ext cx="1636800" cy="9300"/>
          </a:xfrm>
          <a:prstGeom prst="straightConnector1">
            <a:avLst/>
          </a:prstGeom>
          <a:noFill/>
          <a:ln w="19050" cap="flat" cmpd="sng">
            <a:solidFill>
              <a:schemeClr val="dk2"/>
            </a:solidFill>
            <a:prstDash val="solid"/>
            <a:round/>
            <a:headEnd type="none" w="med" len="med"/>
            <a:tailEnd type="none" w="med" len="med"/>
          </a:ln>
        </p:spPr>
      </p:cxnSp>
      <p:cxnSp>
        <p:nvCxnSpPr>
          <p:cNvPr id="659" name="Google Shape;659;p33"/>
          <p:cNvCxnSpPr/>
          <p:nvPr/>
        </p:nvCxnSpPr>
        <p:spPr>
          <a:xfrm>
            <a:off x="10317350" y="1851500"/>
            <a:ext cx="0" cy="185400"/>
          </a:xfrm>
          <a:prstGeom prst="straightConnector1">
            <a:avLst/>
          </a:prstGeom>
          <a:noFill/>
          <a:ln w="19050" cap="flat" cmpd="sng">
            <a:solidFill>
              <a:schemeClr val="dk2"/>
            </a:solidFill>
            <a:prstDash val="solid"/>
            <a:round/>
            <a:headEnd type="none" w="med" len="med"/>
            <a:tailEnd type="none" w="med" len="med"/>
          </a:ln>
        </p:spPr>
      </p:cxnSp>
      <p:cxnSp>
        <p:nvCxnSpPr>
          <p:cNvPr id="660" name="Google Shape;660;p33"/>
          <p:cNvCxnSpPr/>
          <p:nvPr/>
        </p:nvCxnSpPr>
        <p:spPr>
          <a:xfrm>
            <a:off x="11954250" y="1851500"/>
            <a:ext cx="0" cy="185400"/>
          </a:xfrm>
          <a:prstGeom prst="straightConnector1">
            <a:avLst/>
          </a:prstGeom>
          <a:noFill/>
          <a:ln w="19050" cap="flat" cmpd="sng">
            <a:solidFill>
              <a:schemeClr val="dk2"/>
            </a:solidFill>
            <a:prstDash val="solid"/>
            <a:round/>
            <a:headEnd type="none" w="med" len="med"/>
            <a:tailEnd type="none" w="med" len="med"/>
          </a:ln>
        </p:spPr>
      </p:cxnSp>
      <p:sp>
        <p:nvSpPr>
          <p:cNvPr id="661" name="Google Shape;661;p33"/>
          <p:cNvSpPr txBox="1"/>
          <p:nvPr/>
        </p:nvSpPr>
        <p:spPr>
          <a:xfrm>
            <a:off x="10317350" y="1597925"/>
            <a:ext cx="170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Image Regions</a:t>
            </a:r>
            <a:endParaRPr/>
          </a:p>
        </p:txBody>
      </p:sp>
      <p:sp>
        <p:nvSpPr>
          <p:cNvPr id="662" name="Google Shape;662;p33"/>
          <p:cNvSpPr txBox="1"/>
          <p:nvPr/>
        </p:nvSpPr>
        <p:spPr>
          <a:xfrm>
            <a:off x="84650" y="2130200"/>
            <a:ext cx="115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Token Embedding</a:t>
            </a:r>
            <a:endParaRPr>
              <a:latin typeface="Calibri"/>
              <a:ea typeface="Calibri"/>
              <a:cs typeface="Calibri"/>
              <a:sym typeface="Calibri"/>
            </a:endParaRPr>
          </a:p>
        </p:txBody>
      </p:sp>
      <p:sp>
        <p:nvSpPr>
          <p:cNvPr id="663" name="Google Shape;663;p33"/>
          <p:cNvSpPr txBox="1"/>
          <p:nvPr/>
        </p:nvSpPr>
        <p:spPr>
          <a:xfrm>
            <a:off x="84650" y="2885188"/>
            <a:ext cx="1153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Visual Feature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Embedding</a:t>
            </a:r>
            <a:endParaRPr>
              <a:latin typeface="Calibri"/>
              <a:ea typeface="Calibri"/>
              <a:cs typeface="Calibri"/>
              <a:sym typeface="Calibri"/>
            </a:endParaRPr>
          </a:p>
        </p:txBody>
      </p:sp>
      <p:sp>
        <p:nvSpPr>
          <p:cNvPr id="664" name="Google Shape;664;p33"/>
          <p:cNvSpPr txBox="1"/>
          <p:nvPr/>
        </p:nvSpPr>
        <p:spPr>
          <a:xfrm>
            <a:off x="84650" y="3619338"/>
            <a:ext cx="1153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Token</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Type</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Embedding</a:t>
            </a:r>
            <a:endParaRPr>
              <a:latin typeface="Calibri"/>
              <a:ea typeface="Calibri"/>
              <a:cs typeface="Calibri"/>
              <a:sym typeface="Calibri"/>
            </a:endParaRPr>
          </a:p>
        </p:txBody>
      </p:sp>
      <p:cxnSp>
        <p:nvCxnSpPr>
          <p:cNvPr id="665" name="Google Shape;665;p33"/>
          <p:cNvCxnSpPr>
            <a:stCxn id="621" idx="2"/>
          </p:cNvCxnSpPr>
          <p:nvPr/>
        </p:nvCxnSpPr>
        <p:spPr>
          <a:xfrm>
            <a:off x="144597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6" name="Google Shape;666;p33"/>
          <p:cNvCxnSpPr/>
          <p:nvPr/>
        </p:nvCxnSpPr>
        <p:spPr>
          <a:xfrm>
            <a:off x="2354987"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7" name="Google Shape;667;p33"/>
          <p:cNvCxnSpPr/>
          <p:nvPr/>
        </p:nvCxnSpPr>
        <p:spPr>
          <a:xfrm>
            <a:off x="3266037"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8" name="Google Shape;668;p33"/>
          <p:cNvCxnSpPr/>
          <p:nvPr/>
        </p:nvCxnSpPr>
        <p:spPr>
          <a:xfrm>
            <a:off x="417707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69" name="Google Shape;669;p33"/>
          <p:cNvCxnSpPr/>
          <p:nvPr/>
        </p:nvCxnSpPr>
        <p:spPr>
          <a:xfrm>
            <a:off x="508812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0" name="Google Shape;670;p33"/>
          <p:cNvCxnSpPr/>
          <p:nvPr/>
        </p:nvCxnSpPr>
        <p:spPr>
          <a:xfrm>
            <a:off x="5999062"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1" name="Google Shape;671;p33"/>
          <p:cNvCxnSpPr/>
          <p:nvPr/>
        </p:nvCxnSpPr>
        <p:spPr>
          <a:xfrm>
            <a:off x="690997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2" name="Google Shape;672;p33"/>
          <p:cNvCxnSpPr/>
          <p:nvPr/>
        </p:nvCxnSpPr>
        <p:spPr>
          <a:xfrm>
            <a:off x="7820900"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3" name="Google Shape;673;p33"/>
          <p:cNvCxnSpPr/>
          <p:nvPr/>
        </p:nvCxnSpPr>
        <p:spPr>
          <a:xfrm>
            <a:off x="8789625"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4" name="Google Shape;674;p33"/>
          <p:cNvCxnSpPr/>
          <p:nvPr/>
        </p:nvCxnSpPr>
        <p:spPr>
          <a:xfrm>
            <a:off x="9714250"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5" name="Google Shape;675;p33"/>
          <p:cNvCxnSpPr/>
          <p:nvPr/>
        </p:nvCxnSpPr>
        <p:spPr>
          <a:xfrm>
            <a:off x="10695662" y="4146263"/>
            <a:ext cx="3900" cy="362100"/>
          </a:xfrm>
          <a:prstGeom prst="straightConnector1">
            <a:avLst/>
          </a:prstGeom>
          <a:noFill/>
          <a:ln w="9525" cap="flat" cmpd="sng">
            <a:solidFill>
              <a:schemeClr val="dk2"/>
            </a:solidFill>
            <a:prstDash val="solid"/>
            <a:round/>
            <a:headEnd type="none" w="med" len="med"/>
            <a:tailEnd type="triangle" w="med" len="med"/>
          </a:ln>
        </p:spPr>
      </p:cxnSp>
      <p:cxnSp>
        <p:nvCxnSpPr>
          <p:cNvPr id="676" name="Google Shape;676;p33"/>
          <p:cNvCxnSpPr/>
          <p:nvPr/>
        </p:nvCxnSpPr>
        <p:spPr>
          <a:xfrm>
            <a:off x="11607600" y="4146263"/>
            <a:ext cx="3900" cy="362100"/>
          </a:xfrm>
          <a:prstGeom prst="straightConnector1">
            <a:avLst/>
          </a:prstGeom>
          <a:noFill/>
          <a:ln w="9525" cap="flat" cmpd="sng">
            <a:solidFill>
              <a:schemeClr val="dk2"/>
            </a:solidFill>
            <a:prstDash val="solid"/>
            <a:round/>
            <a:headEnd type="none" w="med" len="med"/>
            <a:tailEnd type="triangle" w="med" len="med"/>
          </a:ln>
        </p:spPr>
      </p:cxnSp>
      <p:sp>
        <p:nvSpPr>
          <p:cNvPr id="677" name="Google Shape;677;p33"/>
          <p:cNvSpPr/>
          <p:nvPr/>
        </p:nvSpPr>
        <p:spPr>
          <a:xfrm>
            <a:off x="1021525" y="4652850"/>
            <a:ext cx="10953900" cy="40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Visual Bert Classifier</a:t>
            </a:r>
            <a:endParaRPr/>
          </a:p>
        </p:txBody>
      </p:sp>
      <p:sp>
        <p:nvSpPr>
          <p:cNvPr id="678" name="Google Shape;678;p33"/>
          <p:cNvSpPr/>
          <p:nvPr/>
        </p:nvSpPr>
        <p:spPr>
          <a:xfrm>
            <a:off x="4857750" y="5408075"/>
            <a:ext cx="1564600" cy="615600"/>
          </a:xfrm>
          <a:prstGeom prst="flowChartInputOutput">
            <a:avLst/>
          </a:prstGeom>
          <a:solidFill>
            <a:srgbClr val="EA9999"/>
          </a:solidFill>
          <a:ln w="9525"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txBox="1"/>
          <p:nvPr/>
        </p:nvSpPr>
        <p:spPr>
          <a:xfrm>
            <a:off x="5088125" y="5515775"/>
            <a:ext cx="128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434343"/>
                </a:solidFill>
              </a:rPr>
              <a:t>Non-Hateful</a:t>
            </a:r>
            <a:endParaRPr>
              <a:solidFill>
                <a:srgbClr val="434343"/>
              </a:solidFill>
            </a:endParaRPr>
          </a:p>
        </p:txBody>
      </p:sp>
      <p:sp>
        <p:nvSpPr>
          <p:cNvPr id="680" name="Google Shape;680;p33"/>
          <p:cNvSpPr txBox="1"/>
          <p:nvPr/>
        </p:nvSpPr>
        <p:spPr>
          <a:xfrm>
            <a:off x="6784125" y="5515775"/>
            <a:ext cx="110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434343"/>
                </a:solidFill>
              </a:rPr>
              <a:t>Hateful</a:t>
            </a:r>
            <a:endParaRPr>
              <a:solidFill>
                <a:srgbClr val="434343"/>
              </a:solidFill>
            </a:endParaRPr>
          </a:p>
        </p:txBody>
      </p:sp>
      <p:sp>
        <p:nvSpPr>
          <p:cNvPr id="681" name="Google Shape;681;p33"/>
          <p:cNvSpPr/>
          <p:nvPr/>
        </p:nvSpPr>
        <p:spPr>
          <a:xfrm>
            <a:off x="6376625" y="5400175"/>
            <a:ext cx="1564600" cy="615600"/>
          </a:xfrm>
          <a:prstGeom prst="flowChartInputOutput">
            <a:avLst/>
          </a:prstGeom>
          <a:solidFill>
            <a:srgbClr val="000000">
              <a:alpha val="0"/>
            </a:srgbClr>
          </a:solidFill>
          <a:ln w="9525"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2" name="Google Shape;682;p33"/>
          <p:cNvCxnSpPr>
            <a:stCxn id="677" idx="2"/>
            <a:endCxn id="678" idx="0"/>
          </p:cNvCxnSpPr>
          <p:nvPr/>
        </p:nvCxnSpPr>
        <p:spPr>
          <a:xfrm flipH="1">
            <a:off x="5796475" y="5053050"/>
            <a:ext cx="702000" cy="354900"/>
          </a:xfrm>
          <a:prstGeom prst="straightConnector1">
            <a:avLst/>
          </a:prstGeom>
          <a:noFill/>
          <a:ln w="9525" cap="flat" cmpd="sng">
            <a:solidFill>
              <a:schemeClr val="dk2"/>
            </a:solidFill>
            <a:prstDash val="solid"/>
            <a:round/>
            <a:headEnd type="none" w="med" len="med"/>
            <a:tailEnd type="triangle" w="med" len="med"/>
          </a:ln>
        </p:spPr>
      </p:cxnSp>
      <p:pic>
        <p:nvPicPr>
          <p:cNvPr id="683" name="Google Shape;683;p33"/>
          <p:cNvPicPr preferRelativeResize="0"/>
          <p:nvPr/>
        </p:nvPicPr>
        <p:blipFill rotWithShape="1">
          <a:blip r:embed="rId3">
            <a:alphaModFix/>
          </a:blip>
          <a:srcRect l="22833" t="22570"/>
          <a:stretch/>
        </p:blipFill>
        <p:spPr>
          <a:xfrm>
            <a:off x="3881177" y="3117450"/>
            <a:ext cx="635198" cy="400200"/>
          </a:xfrm>
          <a:prstGeom prst="rect">
            <a:avLst/>
          </a:prstGeom>
          <a:noFill/>
          <a:ln w="28575" cap="flat" cmpd="sng">
            <a:solidFill>
              <a:srgbClr val="0000FF"/>
            </a:solidFill>
            <a:prstDash val="solid"/>
            <a:round/>
            <a:headEnd type="none" w="sm" len="sm"/>
            <a:tailEnd type="none" w="sm" len="sm"/>
          </a:ln>
        </p:spPr>
      </p:pic>
      <p:sp>
        <p:nvSpPr>
          <p:cNvPr id="684" name="Google Shape;684;p33"/>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8"/>
        <p:cNvGrpSpPr/>
        <p:nvPr/>
      </p:nvGrpSpPr>
      <p:grpSpPr>
        <a:xfrm>
          <a:off x="0" y="0"/>
          <a:ext cx="0" cy="0"/>
          <a:chOff x="0" y="0"/>
          <a:chExt cx="0" cy="0"/>
        </a:xfrm>
      </p:grpSpPr>
      <p:grpSp>
        <p:nvGrpSpPr>
          <p:cNvPr id="689" name="Google Shape;689;p34"/>
          <p:cNvGrpSpPr/>
          <p:nvPr/>
        </p:nvGrpSpPr>
        <p:grpSpPr>
          <a:xfrm>
            <a:off x="0" y="0"/>
            <a:ext cx="12192001" cy="6858000"/>
            <a:chOff x="0" y="0"/>
            <a:chExt cx="12192001" cy="6858000"/>
          </a:xfrm>
        </p:grpSpPr>
        <p:pic>
          <p:nvPicPr>
            <p:cNvPr id="690" name="Google Shape;690;p34"/>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691" name="Google Shape;691;p34"/>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692" name="Google Shape;692;p34"/>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693" name="Google Shape;693;p34"/>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694" name="Google Shape;694;p34"/>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695" name="Google Shape;695;p34"/>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696" name="Google Shape;696;p34"/>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697" name="Google Shape;697;p34"/>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698" name="Google Shape;698;p34"/>
          <p:cNvSpPr txBox="1"/>
          <p:nvPr/>
        </p:nvSpPr>
        <p:spPr>
          <a:xfrm>
            <a:off x="1473200" y="2470150"/>
            <a:ext cx="1566228" cy="9588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a:ea typeface="Impact"/>
                <a:cs typeface="Impact"/>
                <a:sym typeface="Impact"/>
              </a:rPr>
              <a:t>03</a:t>
            </a:r>
            <a:endParaRPr sz="1100" b="0" i="0" u="none" strike="noStrike" cap="none">
              <a:solidFill>
                <a:schemeClr val="dk1"/>
              </a:solidFill>
              <a:latin typeface="Calibri"/>
              <a:ea typeface="Calibri"/>
              <a:cs typeface="Calibri"/>
              <a:sym typeface="Calibri"/>
            </a:endParaRPr>
          </a:p>
        </p:txBody>
      </p:sp>
      <p:sp>
        <p:nvSpPr>
          <p:cNvPr id="699" name="Google Shape;699;p34"/>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00" name="Google Shape;700;p34"/>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701" name="Google Shape;701;p34"/>
          <p:cNvPicPr preferRelativeResize="0"/>
          <p:nvPr/>
        </p:nvPicPr>
        <p:blipFill rotWithShape="1">
          <a:blip r:embed="rId4">
            <a:alphaModFix/>
          </a:blip>
          <a:srcRect/>
          <a:stretch/>
        </p:blipFill>
        <p:spPr>
          <a:xfrm>
            <a:off x="6439078" y="1512786"/>
            <a:ext cx="4762500" cy="3571875"/>
          </a:xfrm>
          <a:prstGeom prst="rect">
            <a:avLst/>
          </a:prstGeom>
          <a:noFill/>
          <a:ln>
            <a:noFill/>
          </a:ln>
        </p:spPr>
      </p:pic>
      <p:sp>
        <p:nvSpPr>
          <p:cNvPr id="702" name="Google Shape;702;p34"/>
          <p:cNvSpPr txBox="1"/>
          <p:nvPr/>
        </p:nvSpPr>
        <p:spPr>
          <a:xfrm>
            <a:off x="1473200" y="3524250"/>
            <a:ext cx="4320019" cy="400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Performance Evaluation</a:t>
            </a:r>
            <a:endParaRPr sz="1100" b="0" i="0" u="none" strike="noStrike" cap="none">
              <a:solidFill>
                <a:schemeClr val="dk1"/>
              </a:solidFill>
              <a:latin typeface="Calibri"/>
              <a:ea typeface="Calibri"/>
              <a:cs typeface="Calibri"/>
              <a:sym typeface="Calibri"/>
            </a:endParaRPr>
          </a:p>
        </p:txBody>
      </p:sp>
      <p:sp>
        <p:nvSpPr>
          <p:cNvPr id="703" name="Google Shape;703;p34"/>
          <p:cNvSpPr txBox="1">
            <a:spLocks noGrp="1"/>
          </p:cNvSpPr>
          <p:nvPr>
            <p:ph type="sldNum" idx="12"/>
          </p:nvPr>
        </p:nvSpPr>
        <p:spPr>
          <a:xfrm>
            <a:off x="9835850" y="627850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7"/>
        <p:cNvGrpSpPr/>
        <p:nvPr/>
      </p:nvGrpSpPr>
      <p:grpSpPr>
        <a:xfrm>
          <a:off x="0" y="0"/>
          <a:ext cx="0" cy="0"/>
          <a:chOff x="0" y="0"/>
          <a:chExt cx="0" cy="0"/>
        </a:xfrm>
      </p:grpSpPr>
      <p:grpSp>
        <p:nvGrpSpPr>
          <p:cNvPr id="708" name="Google Shape;708;p35"/>
          <p:cNvGrpSpPr/>
          <p:nvPr/>
        </p:nvGrpSpPr>
        <p:grpSpPr>
          <a:xfrm>
            <a:off x="0" y="0"/>
            <a:ext cx="12192001" cy="6858000"/>
            <a:chOff x="0" y="0"/>
            <a:chExt cx="12192001" cy="6858000"/>
          </a:xfrm>
        </p:grpSpPr>
        <p:pic>
          <p:nvPicPr>
            <p:cNvPr id="709" name="Google Shape;709;p35"/>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710" name="Google Shape;710;p35"/>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711" name="Google Shape;711;p35"/>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712" name="Google Shape;712;p35"/>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713" name="Google Shape;713;p35"/>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714" name="Google Shape;714;p35"/>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715" name="Google Shape;715;p35"/>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716" name="Google Shape;716;p35"/>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pic>
        <p:nvPicPr>
          <p:cNvPr id="717" name="Google Shape;717;p35"/>
          <p:cNvPicPr preferRelativeResize="0"/>
          <p:nvPr/>
        </p:nvPicPr>
        <p:blipFill rotWithShape="1">
          <a:blip r:embed="rId4">
            <a:alphaModFix/>
          </a:blip>
          <a:srcRect/>
          <a:stretch/>
        </p:blipFill>
        <p:spPr>
          <a:xfrm>
            <a:off x="352425" y="521534"/>
            <a:ext cx="396040" cy="396040"/>
          </a:xfrm>
          <a:prstGeom prst="rect">
            <a:avLst/>
          </a:prstGeom>
          <a:noFill/>
          <a:ln>
            <a:noFill/>
          </a:ln>
        </p:spPr>
      </p:pic>
      <p:sp>
        <p:nvSpPr>
          <p:cNvPr id="718" name="Google Shape;718;p35"/>
          <p:cNvSpPr/>
          <p:nvPr/>
        </p:nvSpPr>
        <p:spPr>
          <a:xfrm>
            <a:off x="11839575" y="521534"/>
            <a:ext cx="47625" cy="227765"/>
          </a:xfrm>
          <a:custGeom>
            <a:avLst/>
            <a:gdLst/>
            <a:ahLst/>
            <a:cxnLst/>
            <a:rect l="l" t="t" r="r" b="b"/>
            <a:pathLst>
              <a:path w="47625" h="227765" extrusionOk="0">
                <a:moveTo>
                  <a:pt x="0" y="0"/>
                </a:moveTo>
                <a:lnTo>
                  <a:pt x="47625" y="0"/>
                </a:lnTo>
                <a:lnTo>
                  <a:pt x="47625"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19" name="Google Shape;719;p35"/>
          <p:cNvSpPr/>
          <p:nvPr/>
        </p:nvSpPr>
        <p:spPr>
          <a:xfrm rot="1560000">
            <a:off x="11745379" y="523321"/>
            <a:ext cx="45719" cy="227765"/>
          </a:xfrm>
          <a:custGeom>
            <a:avLst/>
            <a:gdLst/>
            <a:ahLst/>
            <a:cxnLst/>
            <a:rect l="l" t="t" r="r" b="b"/>
            <a:pathLst>
              <a:path w="45719" h="227765" extrusionOk="0">
                <a:moveTo>
                  <a:pt x="0" y="0"/>
                </a:moveTo>
                <a:lnTo>
                  <a:pt x="45719" y="0"/>
                </a:lnTo>
                <a:lnTo>
                  <a:pt x="45719"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20" name="Google Shape;720;p35"/>
          <p:cNvSpPr txBox="1"/>
          <p:nvPr/>
        </p:nvSpPr>
        <p:spPr>
          <a:xfrm>
            <a:off x="838200" y="597206"/>
            <a:ext cx="3962571" cy="320369"/>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200" b="1">
                <a:solidFill>
                  <a:srgbClr val="225870"/>
                </a:solidFill>
                <a:latin typeface="Microsoft Yahei"/>
                <a:ea typeface="Microsoft Yahei"/>
                <a:cs typeface="Microsoft Yahei"/>
                <a:sym typeface="Microsoft Yahei"/>
              </a:rPr>
              <a:t>Result Comparison</a:t>
            </a:r>
            <a:endParaRPr sz="1100" b="0" i="0" u="none" strike="noStrike" cap="none">
              <a:solidFill>
                <a:schemeClr val="dk1"/>
              </a:solidFill>
              <a:latin typeface="Calibri"/>
              <a:ea typeface="Calibri"/>
              <a:cs typeface="Calibri"/>
              <a:sym typeface="Calibri"/>
            </a:endParaRPr>
          </a:p>
        </p:txBody>
      </p:sp>
      <p:graphicFrame>
        <p:nvGraphicFramePr>
          <p:cNvPr id="721" name="Google Shape;721;p35"/>
          <p:cNvGraphicFramePr/>
          <p:nvPr/>
        </p:nvGraphicFramePr>
        <p:xfrm>
          <a:off x="952500" y="1932275"/>
          <a:ext cx="10287000" cy="4358310"/>
        </p:xfrm>
        <a:graphic>
          <a:graphicData uri="http://schemas.openxmlformats.org/drawingml/2006/table">
            <a:tbl>
              <a:tblPr>
                <a:noFill/>
                <a:tableStyleId>{DCB46EA1-9E39-4F2B-B808-03A89E1D81D2}</a:tableStyleId>
              </a:tblPr>
              <a:tblGrid>
                <a:gridCol w="2571750">
                  <a:extLst>
                    <a:ext uri="{9D8B030D-6E8A-4147-A177-3AD203B41FA5}">
                      <a16:colId xmlns:a16="http://schemas.microsoft.com/office/drawing/2014/main" val="20000"/>
                    </a:ext>
                  </a:extLst>
                </a:gridCol>
                <a:gridCol w="2571750">
                  <a:extLst>
                    <a:ext uri="{9D8B030D-6E8A-4147-A177-3AD203B41FA5}">
                      <a16:colId xmlns:a16="http://schemas.microsoft.com/office/drawing/2014/main" val="20001"/>
                    </a:ext>
                  </a:extLst>
                </a:gridCol>
                <a:gridCol w="2571750">
                  <a:extLst>
                    <a:ext uri="{9D8B030D-6E8A-4147-A177-3AD203B41FA5}">
                      <a16:colId xmlns:a16="http://schemas.microsoft.com/office/drawing/2014/main" val="20002"/>
                    </a:ext>
                  </a:extLst>
                </a:gridCol>
                <a:gridCol w="2571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US">
                          <a:solidFill>
                            <a:srgbClr val="FFFFFF"/>
                          </a:solidFill>
                        </a:rPr>
                        <a:t>Model</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Accuracy</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Recall</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Precision</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a:solidFill>
                            <a:srgbClr val="FFFFFF"/>
                          </a:solidFill>
                        </a:rPr>
                        <a:t>TF-IDF + Logistic Regression</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61.8%</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18.2%</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63.3%</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US">
                          <a:solidFill>
                            <a:srgbClr val="FFFFFF"/>
                          </a:solidFill>
                        </a:rPr>
                        <a:t>TF-IDF + SVM</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61.3%</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16.8%</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61.6%</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US">
                          <a:solidFill>
                            <a:srgbClr val="FFFFFF"/>
                          </a:solidFill>
                        </a:rPr>
                        <a:t>TF-IDF + Naive Bayes</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60.0%</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13.2%</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57.1%</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a:solidFill>
                            <a:srgbClr val="FFFFFF"/>
                          </a:solidFill>
                        </a:rPr>
                        <a:t>TF-IDF + Random Forest</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58.7%</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0.1%</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100%</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US">
                          <a:solidFill>
                            <a:srgbClr val="FFFFFF"/>
                          </a:solidFill>
                        </a:rPr>
                        <a:t>TF-IDF + K Nearest Neighbor</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58.7%</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57.1%</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0.3%</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US">
                          <a:solidFill>
                            <a:srgbClr val="FFFFFF"/>
                          </a:solidFill>
                        </a:rPr>
                        <a:t>BERT</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58.3%</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35.5%</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63.6%</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US">
                          <a:solidFill>
                            <a:srgbClr val="FFFFFF"/>
                          </a:solidFill>
                        </a:rPr>
                        <a:t>Text-CNN</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63.1%</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45.7%</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50.4%</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US">
                          <a:solidFill>
                            <a:srgbClr val="FFFFFF"/>
                          </a:solidFill>
                        </a:rPr>
                        <a:t>ResNet</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64.5%</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0%</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64.5%</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None/>
                      </a:pPr>
                      <a:r>
                        <a:rPr lang="en-US">
                          <a:solidFill>
                            <a:srgbClr val="FFFFFF"/>
                          </a:solidFill>
                        </a:rPr>
                        <a:t>Visual BERT</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58.1%</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42.2%</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50.3%</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09"/>
                  </a:ext>
                </a:extLst>
              </a:tr>
              <a:tr h="381000">
                <a:tc>
                  <a:txBody>
                    <a:bodyPr/>
                    <a:lstStyle/>
                    <a:p>
                      <a:pPr marL="0" lvl="0" indent="0" algn="ctr" rtl="0">
                        <a:spcBef>
                          <a:spcPts val="0"/>
                        </a:spcBef>
                        <a:spcAft>
                          <a:spcPts val="0"/>
                        </a:spcAft>
                        <a:buNone/>
                      </a:pPr>
                      <a:r>
                        <a:rPr lang="en-US">
                          <a:solidFill>
                            <a:srgbClr val="FFFFFF"/>
                          </a:solidFill>
                        </a:rPr>
                        <a:t>Visual BERT with labels</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67.3%</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58.8%</a:t>
                      </a:r>
                      <a:endParaRPr>
                        <a:solidFill>
                          <a:srgbClr val="FFFFFF"/>
                        </a:solidFill>
                      </a:endParaRPr>
                    </a:p>
                  </a:txBody>
                  <a:tcPr marL="91425" marR="91425" marT="91425" marB="91425">
                    <a:solidFill>
                      <a:srgbClr val="0097A7"/>
                    </a:solidFill>
                  </a:tcPr>
                </a:tc>
                <a:tc>
                  <a:txBody>
                    <a:bodyPr/>
                    <a:lstStyle/>
                    <a:p>
                      <a:pPr marL="0" lvl="0" indent="0" algn="ctr" rtl="0">
                        <a:spcBef>
                          <a:spcPts val="0"/>
                        </a:spcBef>
                        <a:spcAft>
                          <a:spcPts val="0"/>
                        </a:spcAft>
                        <a:buNone/>
                      </a:pPr>
                      <a:r>
                        <a:rPr lang="en-US">
                          <a:solidFill>
                            <a:srgbClr val="FFFFFF"/>
                          </a:solidFill>
                        </a:rPr>
                        <a:t>66.0%</a:t>
                      </a:r>
                      <a:endParaRPr>
                        <a:solidFill>
                          <a:srgbClr val="FFFFFF"/>
                        </a:solidFill>
                      </a:endParaRPr>
                    </a:p>
                  </a:txBody>
                  <a:tcPr marL="91425" marR="91425" marT="91425" marB="91425">
                    <a:solidFill>
                      <a:srgbClr val="0097A7"/>
                    </a:solidFill>
                  </a:tcPr>
                </a:tc>
                <a:extLst>
                  <a:ext uri="{0D108BD9-81ED-4DB2-BD59-A6C34878D82A}">
                    <a16:rowId xmlns:a16="http://schemas.microsoft.com/office/drawing/2014/main" val="10010"/>
                  </a:ext>
                </a:extLst>
              </a:tr>
            </a:tbl>
          </a:graphicData>
        </a:graphic>
      </p:graphicFrame>
      <p:sp>
        <p:nvSpPr>
          <p:cNvPr id="722" name="Google Shape;722;p35"/>
          <p:cNvSpPr/>
          <p:nvPr/>
        </p:nvSpPr>
        <p:spPr>
          <a:xfrm>
            <a:off x="4475500" y="5970175"/>
            <a:ext cx="657900" cy="320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
        <p:nvSpPr>
          <p:cNvPr id="724" name="Google Shape;724;p35"/>
          <p:cNvSpPr txBox="1"/>
          <p:nvPr/>
        </p:nvSpPr>
        <p:spPr>
          <a:xfrm>
            <a:off x="952500" y="1094025"/>
            <a:ext cx="98292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t>Parameters:</a:t>
            </a:r>
            <a:endParaRPr sz="1600" b="1"/>
          </a:p>
          <a:p>
            <a:pPr marL="0" lvl="0" indent="0" algn="l" rtl="0">
              <a:spcBef>
                <a:spcPts val="0"/>
              </a:spcBef>
              <a:spcAft>
                <a:spcPts val="0"/>
              </a:spcAft>
              <a:buNone/>
            </a:pPr>
            <a:r>
              <a:rPr lang="en-US" sz="1500" b="1">
                <a:latin typeface="Calibri"/>
                <a:ea typeface="Calibri"/>
                <a:cs typeface="Calibri"/>
                <a:sym typeface="Calibri"/>
              </a:rPr>
              <a:t>Learning Rate = 0.0001 Weight decay = 0.05 Batch Size = 24 Dropout Rate =0.3 Gradient Accumulation Step = 2 Epoch = 50</a:t>
            </a:r>
            <a:endParaRPr sz="1500" b="1">
              <a:latin typeface="Calibri"/>
              <a:ea typeface="Calibri"/>
              <a:cs typeface="Calibri"/>
              <a:sym typeface="Calibri"/>
            </a:endParaRPr>
          </a:p>
        </p:txBody>
      </p:sp>
      <p:sp>
        <p:nvSpPr>
          <p:cNvPr id="725" name="Google Shape;725;p35"/>
          <p:cNvSpPr/>
          <p:nvPr/>
        </p:nvSpPr>
        <p:spPr>
          <a:xfrm>
            <a:off x="7033413" y="5970175"/>
            <a:ext cx="657900" cy="320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9591350" y="5970175"/>
            <a:ext cx="657900" cy="320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0"/>
        <p:cNvGrpSpPr/>
        <p:nvPr/>
      </p:nvGrpSpPr>
      <p:grpSpPr>
        <a:xfrm>
          <a:off x="0" y="0"/>
          <a:ext cx="0" cy="0"/>
          <a:chOff x="0" y="0"/>
          <a:chExt cx="0" cy="0"/>
        </a:xfrm>
      </p:grpSpPr>
      <p:grpSp>
        <p:nvGrpSpPr>
          <p:cNvPr id="731" name="Google Shape;731;p36"/>
          <p:cNvGrpSpPr/>
          <p:nvPr/>
        </p:nvGrpSpPr>
        <p:grpSpPr>
          <a:xfrm>
            <a:off x="0" y="0"/>
            <a:ext cx="12192001" cy="6858000"/>
            <a:chOff x="0" y="0"/>
            <a:chExt cx="12192001" cy="6858000"/>
          </a:xfrm>
        </p:grpSpPr>
        <p:pic>
          <p:nvPicPr>
            <p:cNvPr id="732" name="Google Shape;732;p36"/>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733" name="Google Shape;733;p36"/>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734" name="Google Shape;734;p36"/>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735" name="Google Shape;735;p36"/>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736" name="Google Shape;736;p36"/>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737" name="Google Shape;737;p36"/>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738" name="Google Shape;738;p36"/>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739" name="Google Shape;739;p36"/>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pic>
        <p:nvPicPr>
          <p:cNvPr id="740" name="Google Shape;740;p36"/>
          <p:cNvPicPr preferRelativeResize="0"/>
          <p:nvPr/>
        </p:nvPicPr>
        <p:blipFill rotWithShape="1">
          <a:blip r:embed="rId4">
            <a:alphaModFix/>
          </a:blip>
          <a:srcRect/>
          <a:stretch/>
        </p:blipFill>
        <p:spPr>
          <a:xfrm>
            <a:off x="352425" y="521534"/>
            <a:ext cx="396040" cy="396040"/>
          </a:xfrm>
          <a:prstGeom prst="rect">
            <a:avLst/>
          </a:prstGeom>
          <a:noFill/>
          <a:ln>
            <a:noFill/>
          </a:ln>
        </p:spPr>
      </p:pic>
      <p:sp>
        <p:nvSpPr>
          <p:cNvPr id="741" name="Google Shape;741;p36"/>
          <p:cNvSpPr/>
          <p:nvPr/>
        </p:nvSpPr>
        <p:spPr>
          <a:xfrm>
            <a:off x="11839575" y="521534"/>
            <a:ext cx="47625" cy="227765"/>
          </a:xfrm>
          <a:custGeom>
            <a:avLst/>
            <a:gdLst/>
            <a:ahLst/>
            <a:cxnLst/>
            <a:rect l="l" t="t" r="r" b="b"/>
            <a:pathLst>
              <a:path w="47625" h="227765" extrusionOk="0">
                <a:moveTo>
                  <a:pt x="0" y="0"/>
                </a:moveTo>
                <a:lnTo>
                  <a:pt x="47625" y="0"/>
                </a:lnTo>
                <a:lnTo>
                  <a:pt x="47625"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42" name="Google Shape;742;p36"/>
          <p:cNvSpPr/>
          <p:nvPr/>
        </p:nvSpPr>
        <p:spPr>
          <a:xfrm rot="1555494">
            <a:off x="11745490" y="523358"/>
            <a:ext cx="45751" cy="227925"/>
          </a:xfrm>
          <a:custGeom>
            <a:avLst/>
            <a:gdLst/>
            <a:ahLst/>
            <a:cxnLst/>
            <a:rect l="l" t="t" r="r" b="b"/>
            <a:pathLst>
              <a:path w="45719" h="227765" extrusionOk="0">
                <a:moveTo>
                  <a:pt x="0" y="0"/>
                </a:moveTo>
                <a:lnTo>
                  <a:pt x="45719" y="0"/>
                </a:lnTo>
                <a:lnTo>
                  <a:pt x="45719"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43" name="Google Shape;743;p36"/>
          <p:cNvSpPr txBox="1"/>
          <p:nvPr/>
        </p:nvSpPr>
        <p:spPr>
          <a:xfrm>
            <a:off x="838200" y="597206"/>
            <a:ext cx="3962700" cy="320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200" b="1">
                <a:solidFill>
                  <a:srgbClr val="225870"/>
                </a:solidFill>
                <a:latin typeface="Microsoft Yahei"/>
                <a:ea typeface="Microsoft Yahei"/>
                <a:cs typeface="Microsoft Yahei"/>
                <a:sym typeface="Microsoft Yahei"/>
              </a:rPr>
              <a:t>Result Comparison</a:t>
            </a:r>
            <a:endParaRPr sz="1100" b="0" i="0" u="none" strike="noStrike" cap="none">
              <a:solidFill>
                <a:schemeClr val="dk1"/>
              </a:solidFill>
              <a:latin typeface="Calibri"/>
              <a:ea typeface="Calibri"/>
              <a:cs typeface="Calibri"/>
              <a:sym typeface="Calibri"/>
            </a:endParaRPr>
          </a:p>
        </p:txBody>
      </p:sp>
      <p:pic>
        <p:nvPicPr>
          <p:cNvPr id="744" name="Google Shape;744;p36"/>
          <p:cNvPicPr preferRelativeResize="0"/>
          <p:nvPr/>
        </p:nvPicPr>
        <p:blipFill>
          <a:blip r:embed="rId5">
            <a:alphaModFix/>
          </a:blip>
          <a:stretch>
            <a:fillRect/>
          </a:stretch>
        </p:blipFill>
        <p:spPr>
          <a:xfrm>
            <a:off x="6167275" y="2030987"/>
            <a:ext cx="5530701" cy="3686251"/>
          </a:xfrm>
          <a:prstGeom prst="rect">
            <a:avLst/>
          </a:prstGeom>
          <a:noFill/>
          <a:ln>
            <a:noFill/>
          </a:ln>
        </p:spPr>
      </p:pic>
      <p:pic>
        <p:nvPicPr>
          <p:cNvPr id="745" name="Google Shape;745;p36"/>
          <p:cNvPicPr preferRelativeResize="0"/>
          <p:nvPr/>
        </p:nvPicPr>
        <p:blipFill>
          <a:blip r:embed="rId6">
            <a:alphaModFix/>
          </a:blip>
          <a:stretch>
            <a:fillRect/>
          </a:stretch>
        </p:blipFill>
        <p:spPr>
          <a:xfrm>
            <a:off x="352425" y="2030963"/>
            <a:ext cx="5403827" cy="3601675"/>
          </a:xfrm>
          <a:prstGeom prst="rect">
            <a:avLst/>
          </a:prstGeom>
          <a:noFill/>
          <a:ln>
            <a:noFill/>
          </a:ln>
        </p:spPr>
      </p:pic>
      <p:sp>
        <p:nvSpPr>
          <p:cNvPr id="746" name="Google Shape;746;p36"/>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0"/>
        <p:cNvGrpSpPr/>
        <p:nvPr/>
      </p:nvGrpSpPr>
      <p:grpSpPr>
        <a:xfrm>
          <a:off x="0" y="0"/>
          <a:ext cx="0" cy="0"/>
          <a:chOff x="0" y="0"/>
          <a:chExt cx="0" cy="0"/>
        </a:xfrm>
      </p:grpSpPr>
      <p:grpSp>
        <p:nvGrpSpPr>
          <p:cNvPr id="751" name="Google Shape;751;p37"/>
          <p:cNvGrpSpPr/>
          <p:nvPr/>
        </p:nvGrpSpPr>
        <p:grpSpPr>
          <a:xfrm>
            <a:off x="0" y="0"/>
            <a:ext cx="12192001" cy="6858000"/>
            <a:chOff x="0" y="0"/>
            <a:chExt cx="12192001" cy="6858000"/>
          </a:xfrm>
        </p:grpSpPr>
        <p:pic>
          <p:nvPicPr>
            <p:cNvPr id="752" name="Google Shape;752;p37"/>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753" name="Google Shape;753;p37"/>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754" name="Google Shape;754;p37"/>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755" name="Google Shape;755;p37"/>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756" name="Google Shape;756;p37"/>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757" name="Google Shape;757;p37"/>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758" name="Google Shape;758;p37"/>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759" name="Google Shape;759;p37"/>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760" name="Google Shape;760;p37"/>
          <p:cNvSpPr txBox="1"/>
          <p:nvPr/>
        </p:nvSpPr>
        <p:spPr>
          <a:xfrm>
            <a:off x="1473200" y="2470150"/>
            <a:ext cx="1566228" cy="9588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a:ea typeface="Impact"/>
                <a:cs typeface="Impact"/>
                <a:sym typeface="Impact"/>
              </a:rPr>
              <a:t>04</a:t>
            </a:r>
            <a:endParaRPr sz="1100" b="0" i="0" u="none" strike="noStrike" cap="none">
              <a:solidFill>
                <a:schemeClr val="dk1"/>
              </a:solidFill>
              <a:latin typeface="Calibri"/>
              <a:ea typeface="Calibri"/>
              <a:cs typeface="Calibri"/>
              <a:sym typeface="Calibri"/>
            </a:endParaRPr>
          </a:p>
        </p:txBody>
      </p:sp>
      <p:sp>
        <p:nvSpPr>
          <p:cNvPr id="761" name="Google Shape;761;p37"/>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62" name="Google Shape;762;p37"/>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763" name="Google Shape;763;p37"/>
          <p:cNvPicPr preferRelativeResize="0"/>
          <p:nvPr/>
        </p:nvPicPr>
        <p:blipFill rotWithShape="1">
          <a:blip r:embed="rId4">
            <a:alphaModFix/>
          </a:blip>
          <a:srcRect/>
          <a:stretch/>
        </p:blipFill>
        <p:spPr>
          <a:xfrm>
            <a:off x="6438900" y="1208021"/>
            <a:ext cx="5111837" cy="3833878"/>
          </a:xfrm>
          <a:prstGeom prst="rect">
            <a:avLst/>
          </a:prstGeom>
          <a:noFill/>
          <a:ln>
            <a:noFill/>
          </a:ln>
        </p:spPr>
      </p:pic>
      <p:sp>
        <p:nvSpPr>
          <p:cNvPr id="764" name="Google Shape;764;p37"/>
          <p:cNvSpPr txBox="1"/>
          <p:nvPr/>
        </p:nvSpPr>
        <p:spPr>
          <a:xfrm>
            <a:off x="1473200" y="3524250"/>
            <a:ext cx="5695239" cy="400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Conclusion &amp; Future Works </a:t>
            </a:r>
            <a:endParaRPr sz="1100" b="0" i="0" u="none" strike="noStrike" cap="none">
              <a:solidFill>
                <a:schemeClr val="dk1"/>
              </a:solidFill>
              <a:latin typeface="Calibri"/>
              <a:ea typeface="Calibri"/>
              <a:cs typeface="Calibri"/>
              <a:sym typeface="Calibri"/>
            </a:endParaRPr>
          </a:p>
        </p:txBody>
      </p:sp>
      <p:sp>
        <p:nvSpPr>
          <p:cNvPr id="765" name="Google Shape;765;p37"/>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grpSp>
        <p:nvGrpSpPr>
          <p:cNvPr id="770" name="Google Shape;770;p38"/>
          <p:cNvGrpSpPr/>
          <p:nvPr/>
        </p:nvGrpSpPr>
        <p:grpSpPr>
          <a:xfrm>
            <a:off x="0" y="0"/>
            <a:ext cx="12192001" cy="6858000"/>
            <a:chOff x="0" y="0"/>
            <a:chExt cx="12192001" cy="6858000"/>
          </a:xfrm>
        </p:grpSpPr>
        <p:pic>
          <p:nvPicPr>
            <p:cNvPr id="771" name="Google Shape;771;p38"/>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772" name="Google Shape;772;p38"/>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773" name="Google Shape;773;p38"/>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774" name="Google Shape;774;p38"/>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775" name="Google Shape;775;p38"/>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776" name="Google Shape;776;p38"/>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777" name="Google Shape;777;p38"/>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778" name="Google Shape;778;p38"/>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779" name="Google Shape;779;p38"/>
          <p:cNvSpPr txBox="1"/>
          <p:nvPr/>
        </p:nvSpPr>
        <p:spPr>
          <a:xfrm>
            <a:off x="522700" y="648350"/>
            <a:ext cx="10326000" cy="5337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Conclusions</a:t>
            </a:r>
            <a:endParaRPr sz="2800" b="1">
              <a:solidFill>
                <a:srgbClr val="225870"/>
              </a:solidFill>
              <a:latin typeface="Microsoft Yahei"/>
              <a:ea typeface="Microsoft Yahei"/>
              <a:cs typeface="Microsoft Yahei"/>
              <a:sym typeface="Microsoft Yahei"/>
            </a:endParaRPr>
          </a:p>
        </p:txBody>
      </p:sp>
      <p:sp>
        <p:nvSpPr>
          <p:cNvPr id="780" name="Google Shape;780;p38"/>
          <p:cNvSpPr txBox="1"/>
          <p:nvPr/>
        </p:nvSpPr>
        <p:spPr>
          <a:xfrm>
            <a:off x="522700" y="1714350"/>
            <a:ext cx="10936500" cy="410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t>In this project, we proposed different kinds of classification models for hateful memes, including text-based unimodal, image-based unimodal and text-image-based multimodal models. However, all these models have  performance that is not that satisfactory.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Therefore, we proposed a new model that first extract more labels including objects, human races, genders and emotions to expand our feature vector. The performance increases in terms of accuracy, recall, precision and auroc. This indicates that our attempts to add more tags to construct our new features actually make sense.</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However, currently our labels are still not representative especially for objects. We could train more specific models that could detect more important objects instead of using pretrained models by others.</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US" sz="1700"/>
              <a:t>Although finding more representative tags could make effects, the project itself has its limitation. According to the initiator of the project, even manual classification of these memes could only achieve an accuracy of </a:t>
            </a:r>
            <a:r>
              <a:rPr lang="en-US" sz="1700" b="1"/>
              <a:t>84%</a:t>
            </a:r>
            <a:r>
              <a:rPr lang="en-US" sz="1700"/>
              <a:t>. So unlike traditional image or text classification tasks, meme detection includes some more complicated logic reasoning that is hard for machine to detect.</a:t>
            </a:r>
            <a:endParaRPr sz="1700"/>
          </a:p>
        </p:txBody>
      </p:sp>
      <p:sp>
        <p:nvSpPr>
          <p:cNvPr id="781" name="Google Shape;781;p38"/>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85"/>
        <p:cNvGrpSpPr/>
        <p:nvPr/>
      </p:nvGrpSpPr>
      <p:grpSpPr>
        <a:xfrm>
          <a:off x="0" y="0"/>
          <a:ext cx="0" cy="0"/>
          <a:chOff x="0" y="0"/>
          <a:chExt cx="0" cy="0"/>
        </a:xfrm>
      </p:grpSpPr>
      <p:grpSp>
        <p:nvGrpSpPr>
          <p:cNvPr id="786" name="Google Shape;786;p39"/>
          <p:cNvGrpSpPr/>
          <p:nvPr/>
        </p:nvGrpSpPr>
        <p:grpSpPr>
          <a:xfrm>
            <a:off x="0" y="0"/>
            <a:ext cx="12192001" cy="6858000"/>
            <a:chOff x="0" y="0"/>
            <a:chExt cx="12192001" cy="6858000"/>
          </a:xfrm>
        </p:grpSpPr>
        <p:pic>
          <p:nvPicPr>
            <p:cNvPr id="787" name="Google Shape;787;p39"/>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788" name="Google Shape;788;p39"/>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789" name="Google Shape;789;p39"/>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790" name="Google Shape;790;p39"/>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791" name="Google Shape;791;p39"/>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792" name="Google Shape;792;p39"/>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793" name="Google Shape;793;p39"/>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794" name="Google Shape;794;p39"/>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pic>
        <p:nvPicPr>
          <p:cNvPr id="795" name="Google Shape;795;p39"/>
          <p:cNvPicPr preferRelativeResize="0"/>
          <p:nvPr/>
        </p:nvPicPr>
        <p:blipFill rotWithShape="1">
          <a:blip r:embed="rId4">
            <a:alphaModFix/>
          </a:blip>
          <a:srcRect/>
          <a:stretch/>
        </p:blipFill>
        <p:spPr>
          <a:xfrm>
            <a:off x="352425" y="521534"/>
            <a:ext cx="396040" cy="396040"/>
          </a:xfrm>
          <a:prstGeom prst="rect">
            <a:avLst/>
          </a:prstGeom>
          <a:noFill/>
          <a:ln>
            <a:noFill/>
          </a:ln>
        </p:spPr>
      </p:pic>
      <p:sp>
        <p:nvSpPr>
          <p:cNvPr id="796" name="Google Shape;796;p39"/>
          <p:cNvSpPr txBox="1"/>
          <p:nvPr/>
        </p:nvSpPr>
        <p:spPr>
          <a:xfrm>
            <a:off x="215900" y="6321425"/>
            <a:ext cx="1765200" cy="1833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97" name="Google Shape;797;p39"/>
          <p:cNvSpPr/>
          <p:nvPr/>
        </p:nvSpPr>
        <p:spPr>
          <a:xfrm>
            <a:off x="11839575" y="521534"/>
            <a:ext cx="47625" cy="227765"/>
          </a:xfrm>
          <a:custGeom>
            <a:avLst/>
            <a:gdLst/>
            <a:ahLst/>
            <a:cxnLst/>
            <a:rect l="l" t="t" r="r" b="b"/>
            <a:pathLst>
              <a:path w="47625" h="227765" extrusionOk="0">
                <a:moveTo>
                  <a:pt x="0" y="0"/>
                </a:moveTo>
                <a:lnTo>
                  <a:pt x="47625" y="0"/>
                </a:lnTo>
                <a:lnTo>
                  <a:pt x="47625"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98" name="Google Shape;798;p39"/>
          <p:cNvSpPr/>
          <p:nvPr/>
        </p:nvSpPr>
        <p:spPr>
          <a:xfrm rot="1560000">
            <a:off x="11745379" y="523321"/>
            <a:ext cx="45719" cy="227765"/>
          </a:xfrm>
          <a:custGeom>
            <a:avLst/>
            <a:gdLst/>
            <a:ahLst/>
            <a:cxnLst/>
            <a:rect l="l" t="t" r="r" b="b"/>
            <a:pathLst>
              <a:path w="45719" h="227765" extrusionOk="0">
                <a:moveTo>
                  <a:pt x="0" y="0"/>
                </a:moveTo>
                <a:lnTo>
                  <a:pt x="45719" y="0"/>
                </a:lnTo>
                <a:lnTo>
                  <a:pt x="45719"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799" name="Google Shape;799;p39"/>
          <p:cNvSpPr txBox="1"/>
          <p:nvPr/>
        </p:nvSpPr>
        <p:spPr>
          <a:xfrm>
            <a:off x="838200" y="597206"/>
            <a:ext cx="39627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Future Work</a:t>
            </a:r>
            <a:endParaRPr sz="2800" b="1">
              <a:solidFill>
                <a:srgbClr val="225870"/>
              </a:solidFill>
              <a:latin typeface="Microsoft Yahei"/>
              <a:ea typeface="Microsoft Yahei"/>
              <a:cs typeface="Microsoft Yahei"/>
              <a:sym typeface="Microsoft Yahei"/>
            </a:endParaRPr>
          </a:p>
        </p:txBody>
      </p:sp>
      <p:grpSp>
        <p:nvGrpSpPr>
          <p:cNvPr id="800" name="Google Shape;800;p39"/>
          <p:cNvGrpSpPr/>
          <p:nvPr/>
        </p:nvGrpSpPr>
        <p:grpSpPr>
          <a:xfrm>
            <a:off x="1080121" y="1794598"/>
            <a:ext cx="9658618" cy="3571874"/>
            <a:chOff x="1080121" y="1794598"/>
            <a:chExt cx="9658618" cy="3571874"/>
          </a:xfrm>
        </p:grpSpPr>
        <p:sp>
          <p:nvSpPr>
            <p:cNvPr id="801" name="Google Shape;801;p39"/>
            <p:cNvSpPr/>
            <p:nvPr/>
          </p:nvSpPr>
          <p:spPr>
            <a:xfrm>
              <a:off x="2307184" y="1794598"/>
              <a:ext cx="1699329" cy="1169671"/>
            </a:xfrm>
            <a:custGeom>
              <a:avLst/>
              <a:gdLst/>
              <a:ahLst/>
              <a:cxnLst/>
              <a:rect l="l" t="t" r="r" b="b"/>
              <a:pathLst>
                <a:path w="1699329" h="1169671" extrusionOk="0">
                  <a:moveTo>
                    <a:pt x="849811" y="0"/>
                  </a:moveTo>
                  <a:cubicBezTo>
                    <a:pt x="951561" y="0"/>
                    <a:pt x="1053263" y="50313"/>
                    <a:pt x="1111294" y="150940"/>
                  </a:cubicBezTo>
                  <a:lnTo>
                    <a:pt x="1699328" y="1169671"/>
                  </a:lnTo>
                  <a:lnTo>
                    <a:pt x="0" y="1169671"/>
                  </a:lnTo>
                  <a:lnTo>
                    <a:pt x="588032" y="150940"/>
                  </a:lnTo>
                  <a:cubicBezTo>
                    <a:pt x="646259" y="50313"/>
                    <a:pt x="748060" y="0"/>
                    <a:pt x="849811" y="0"/>
                  </a:cubicBezTo>
                  <a:close/>
                </a:path>
              </a:pathLst>
            </a:custGeom>
            <a:solidFill>
              <a:srgbClr val="E7E6E6"/>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2" name="Google Shape;802;p39"/>
            <p:cNvSpPr/>
            <p:nvPr/>
          </p:nvSpPr>
          <p:spPr>
            <a:xfrm>
              <a:off x="1080121" y="4291419"/>
              <a:ext cx="4153463" cy="1075053"/>
            </a:xfrm>
            <a:custGeom>
              <a:avLst/>
              <a:gdLst/>
              <a:ahLst/>
              <a:cxnLst/>
              <a:rect l="l" t="t" r="r" b="b"/>
              <a:pathLst>
                <a:path w="4153463" h="1075053" extrusionOk="0">
                  <a:moveTo>
                    <a:pt x="461007" y="0"/>
                  </a:moveTo>
                  <a:lnTo>
                    <a:pt x="3692457" y="0"/>
                  </a:lnTo>
                  <a:lnTo>
                    <a:pt x="4051565" y="622134"/>
                  </a:lnTo>
                  <a:cubicBezTo>
                    <a:pt x="4153463" y="798231"/>
                    <a:pt x="4054899" y="1012925"/>
                    <a:pt x="3872898" y="1063847"/>
                  </a:cubicBezTo>
                  <a:lnTo>
                    <a:pt x="3790134" y="1075053"/>
                  </a:lnTo>
                  <a:lnTo>
                    <a:pt x="363331" y="1075053"/>
                  </a:lnTo>
                  <a:lnTo>
                    <a:pt x="280566" y="1063847"/>
                  </a:lnTo>
                  <a:cubicBezTo>
                    <a:pt x="98565" y="1012925"/>
                    <a:pt x="0" y="798231"/>
                    <a:pt x="101898" y="622134"/>
                  </a:cubicBez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3" name="Google Shape;803;p39"/>
            <p:cNvSpPr/>
            <p:nvPr/>
          </p:nvSpPr>
          <p:spPr>
            <a:xfrm>
              <a:off x="1586573" y="3043009"/>
              <a:ext cx="3140549" cy="1169671"/>
            </a:xfrm>
            <a:custGeom>
              <a:avLst/>
              <a:gdLst/>
              <a:ahLst/>
              <a:cxnLst/>
              <a:rect l="l" t="t" r="r" b="b"/>
              <a:pathLst>
                <a:path w="3140549" h="1169671" extrusionOk="0">
                  <a:moveTo>
                    <a:pt x="675160" y="0"/>
                  </a:moveTo>
                  <a:lnTo>
                    <a:pt x="2465389" y="0"/>
                  </a:lnTo>
                  <a:lnTo>
                    <a:pt x="3140549" y="1169671"/>
                  </a:lnTo>
                  <a:lnTo>
                    <a:pt x="0" y="1169671"/>
                  </a:lnTo>
                  <a:close/>
                </a:path>
              </a:pathLst>
            </a:custGeom>
            <a:solidFill>
              <a:srgbClr val="A5A5A5"/>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4" name="Google Shape;804;p39"/>
            <p:cNvSpPr/>
            <p:nvPr/>
          </p:nvSpPr>
          <p:spPr>
            <a:xfrm>
              <a:off x="3004024" y="2271790"/>
              <a:ext cx="306160" cy="372717"/>
            </a:xfrm>
            <a:custGeom>
              <a:avLst/>
              <a:gdLst/>
              <a:ahLst/>
              <a:cxnLst/>
              <a:rect l="l" t="t" r="r" b="b"/>
              <a:pathLst>
                <a:path w="306160" h="372717" extrusionOk="0">
                  <a:moveTo>
                    <a:pt x="198338" y="0"/>
                  </a:moveTo>
                  <a:cubicBezTo>
                    <a:pt x="205660" y="0"/>
                    <a:pt x="212315" y="2663"/>
                    <a:pt x="216974" y="7987"/>
                  </a:cubicBezTo>
                  <a:lnTo>
                    <a:pt x="216974" y="7987"/>
                  </a:lnTo>
                  <a:lnTo>
                    <a:pt x="298174" y="89186"/>
                  </a:lnTo>
                  <a:cubicBezTo>
                    <a:pt x="303498" y="94511"/>
                    <a:pt x="306160" y="101166"/>
                    <a:pt x="306160" y="107822"/>
                  </a:cubicBezTo>
                  <a:lnTo>
                    <a:pt x="306160" y="107822"/>
                  </a:lnTo>
                  <a:lnTo>
                    <a:pt x="306160" y="346095"/>
                  </a:lnTo>
                  <a:cubicBezTo>
                    <a:pt x="306160" y="360737"/>
                    <a:pt x="294180" y="372717"/>
                    <a:pt x="279538" y="372717"/>
                  </a:cubicBezTo>
                  <a:lnTo>
                    <a:pt x="279538" y="372717"/>
                  </a:lnTo>
                  <a:lnTo>
                    <a:pt x="26623" y="372717"/>
                  </a:lnTo>
                  <a:cubicBezTo>
                    <a:pt x="11981" y="372717"/>
                    <a:pt x="0" y="360737"/>
                    <a:pt x="0" y="346095"/>
                  </a:cubicBezTo>
                  <a:lnTo>
                    <a:pt x="0" y="346095"/>
                  </a:lnTo>
                  <a:lnTo>
                    <a:pt x="0" y="26623"/>
                  </a:lnTo>
                  <a:cubicBezTo>
                    <a:pt x="0" y="11981"/>
                    <a:pt x="11981" y="0"/>
                    <a:pt x="26623" y="0"/>
                  </a:cubicBezTo>
                  <a:lnTo>
                    <a:pt x="26623" y="0"/>
                  </a:lnTo>
                  <a:lnTo>
                    <a:pt x="198338" y="0"/>
                  </a:lnTo>
                  <a:close/>
                  <a:moveTo>
                    <a:pt x="198338" y="13312"/>
                  </a:moveTo>
                  <a:lnTo>
                    <a:pt x="26623" y="13312"/>
                  </a:lnTo>
                  <a:cubicBezTo>
                    <a:pt x="19301" y="13312"/>
                    <a:pt x="13312" y="19301"/>
                    <a:pt x="13312" y="26623"/>
                  </a:cubicBezTo>
                  <a:lnTo>
                    <a:pt x="13312" y="26623"/>
                  </a:lnTo>
                  <a:lnTo>
                    <a:pt x="13312" y="346095"/>
                  </a:lnTo>
                  <a:cubicBezTo>
                    <a:pt x="13312" y="353416"/>
                    <a:pt x="19301" y="359406"/>
                    <a:pt x="26623" y="359406"/>
                  </a:cubicBezTo>
                  <a:lnTo>
                    <a:pt x="26623" y="359406"/>
                  </a:lnTo>
                  <a:lnTo>
                    <a:pt x="279538" y="359406"/>
                  </a:lnTo>
                  <a:cubicBezTo>
                    <a:pt x="286858" y="359406"/>
                    <a:pt x="292849" y="353416"/>
                    <a:pt x="292849" y="346095"/>
                  </a:cubicBezTo>
                  <a:lnTo>
                    <a:pt x="292849" y="346095"/>
                  </a:lnTo>
                  <a:lnTo>
                    <a:pt x="292849" y="107822"/>
                  </a:lnTo>
                  <a:cubicBezTo>
                    <a:pt x="292849" y="107157"/>
                    <a:pt x="292849" y="106491"/>
                    <a:pt x="292849" y="106491"/>
                  </a:cubicBezTo>
                  <a:lnTo>
                    <a:pt x="219636" y="106491"/>
                  </a:lnTo>
                  <a:cubicBezTo>
                    <a:pt x="208987" y="106491"/>
                    <a:pt x="200336" y="98504"/>
                    <a:pt x="199669" y="87855"/>
                  </a:cubicBezTo>
                  <a:lnTo>
                    <a:pt x="199669" y="86524"/>
                  </a:lnTo>
                  <a:lnTo>
                    <a:pt x="199669" y="13312"/>
                  </a:lnTo>
                  <a:cubicBezTo>
                    <a:pt x="199004" y="13312"/>
                    <a:pt x="198338" y="13312"/>
                    <a:pt x="198338" y="13312"/>
                  </a:cubicBezTo>
                  <a:lnTo>
                    <a:pt x="198338" y="13312"/>
                  </a:lnTo>
                  <a:close/>
                  <a:moveTo>
                    <a:pt x="173046" y="139769"/>
                  </a:moveTo>
                  <a:cubicBezTo>
                    <a:pt x="195011" y="139769"/>
                    <a:pt x="212980" y="157740"/>
                    <a:pt x="212980" y="179702"/>
                  </a:cubicBezTo>
                  <a:cubicBezTo>
                    <a:pt x="212980" y="201667"/>
                    <a:pt x="195011" y="219636"/>
                    <a:pt x="173046" y="219636"/>
                  </a:cubicBezTo>
                  <a:lnTo>
                    <a:pt x="173046" y="219636"/>
                  </a:lnTo>
                  <a:lnTo>
                    <a:pt x="119801" y="219636"/>
                  </a:lnTo>
                  <a:lnTo>
                    <a:pt x="119801" y="286194"/>
                  </a:lnTo>
                  <a:lnTo>
                    <a:pt x="106491" y="286194"/>
                  </a:lnTo>
                  <a:lnTo>
                    <a:pt x="106491" y="139769"/>
                  </a:lnTo>
                  <a:lnTo>
                    <a:pt x="173046" y="139769"/>
                  </a:lnTo>
                  <a:close/>
                  <a:moveTo>
                    <a:pt x="173046" y="153081"/>
                  </a:moveTo>
                  <a:lnTo>
                    <a:pt x="119801" y="153081"/>
                  </a:lnTo>
                  <a:lnTo>
                    <a:pt x="119801" y="206325"/>
                  </a:lnTo>
                  <a:lnTo>
                    <a:pt x="173046" y="206325"/>
                  </a:lnTo>
                  <a:cubicBezTo>
                    <a:pt x="187689" y="206325"/>
                    <a:pt x="199669" y="194346"/>
                    <a:pt x="199669" y="179702"/>
                  </a:cubicBezTo>
                  <a:cubicBezTo>
                    <a:pt x="199669" y="165061"/>
                    <a:pt x="187689" y="153081"/>
                    <a:pt x="173046" y="153081"/>
                  </a:cubicBezTo>
                  <a:lnTo>
                    <a:pt x="173046" y="153081"/>
                  </a:lnTo>
                  <a:close/>
                  <a:moveTo>
                    <a:pt x="212980" y="22630"/>
                  </a:moveTo>
                  <a:lnTo>
                    <a:pt x="212980" y="86524"/>
                  </a:lnTo>
                  <a:cubicBezTo>
                    <a:pt x="212980" y="89852"/>
                    <a:pt x="215643" y="92514"/>
                    <a:pt x="218971" y="93180"/>
                  </a:cubicBezTo>
                  <a:lnTo>
                    <a:pt x="219636" y="93180"/>
                  </a:lnTo>
                  <a:lnTo>
                    <a:pt x="283531" y="93180"/>
                  </a:lnTo>
                  <a:lnTo>
                    <a:pt x="212980" y="22630"/>
                  </a:lnTo>
                  <a:close/>
                </a:path>
              </a:pathLst>
            </a:custGeom>
            <a:solidFill>
              <a:srgbClr val="FFFFFF"/>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5" name="Google Shape;805;p39"/>
            <p:cNvSpPr/>
            <p:nvPr/>
          </p:nvSpPr>
          <p:spPr>
            <a:xfrm>
              <a:off x="2984137" y="3441917"/>
              <a:ext cx="346094" cy="372717"/>
            </a:xfrm>
            <a:custGeom>
              <a:avLst/>
              <a:gdLst/>
              <a:ahLst/>
              <a:cxnLst/>
              <a:rect l="l" t="t" r="r" b="b"/>
              <a:pathLst>
                <a:path w="346094" h="372717" extrusionOk="0">
                  <a:moveTo>
                    <a:pt x="252914" y="0"/>
                  </a:moveTo>
                  <a:cubicBezTo>
                    <a:pt x="267557" y="0"/>
                    <a:pt x="279537" y="11981"/>
                    <a:pt x="279537" y="26623"/>
                  </a:cubicBezTo>
                  <a:lnTo>
                    <a:pt x="279537" y="26623"/>
                  </a:lnTo>
                  <a:lnTo>
                    <a:pt x="279537" y="86524"/>
                  </a:lnTo>
                  <a:cubicBezTo>
                    <a:pt x="279537" y="101166"/>
                    <a:pt x="267557" y="113147"/>
                    <a:pt x="252914" y="113147"/>
                  </a:cubicBezTo>
                  <a:lnTo>
                    <a:pt x="252914" y="113147"/>
                  </a:lnTo>
                  <a:lnTo>
                    <a:pt x="179702" y="113147"/>
                  </a:lnTo>
                  <a:lnTo>
                    <a:pt x="179702" y="206326"/>
                  </a:lnTo>
                  <a:lnTo>
                    <a:pt x="292849" y="206326"/>
                  </a:lnTo>
                  <a:cubicBezTo>
                    <a:pt x="306826" y="206326"/>
                    <a:pt x="318804" y="217641"/>
                    <a:pt x="319471" y="231618"/>
                  </a:cubicBezTo>
                  <a:lnTo>
                    <a:pt x="319471" y="232949"/>
                  </a:lnTo>
                  <a:lnTo>
                    <a:pt x="319471" y="306162"/>
                  </a:lnTo>
                  <a:lnTo>
                    <a:pt x="326127" y="306162"/>
                  </a:lnTo>
                  <a:cubicBezTo>
                    <a:pt x="336776" y="306162"/>
                    <a:pt x="345427" y="314149"/>
                    <a:pt x="346094" y="324798"/>
                  </a:cubicBezTo>
                  <a:lnTo>
                    <a:pt x="346094" y="326129"/>
                  </a:lnTo>
                  <a:lnTo>
                    <a:pt x="346094" y="352750"/>
                  </a:lnTo>
                  <a:cubicBezTo>
                    <a:pt x="346094" y="364065"/>
                    <a:pt x="337441" y="372717"/>
                    <a:pt x="326127" y="372717"/>
                  </a:cubicBezTo>
                  <a:lnTo>
                    <a:pt x="326127" y="372717"/>
                  </a:lnTo>
                  <a:lnTo>
                    <a:pt x="299504" y="372717"/>
                  </a:lnTo>
                  <a:cubicBezTo>
                    <a:pt x="288188" y="372717"/>
                    <a:pt x="279537" y="364065"/>
                    <a:pt x="279537" y="352750"/>
                  </a:cubicBezTo>
                  <a:lnTo>
                    <a:pt x="279537" y="352750"/>
                  </a:lnTo>
                  <a:lnTo>
                    <a:pt x="279537" y="326129"/>
                  </a:lnTo>
                  <a:cubicBezTo>
                    <a:pt x="279537" y="314814"/>
                    <a:pt x="288188" y="306162"/>
                    <a:pt x="299504" y="306162"/>
                  </a:cubicBezTo>
                  <a:lnTo>
                    <a:pt x="299504" y="306162"/>
                  </a:lnTo>
                  <a:lnTo>
                    <a:pt x="306160" y="306162"/>
                  </a:lnTo>
                  <a:lnTo>
                    <a:pt x="306160" y="232949"/>
                  </a:lnTo>
                  <a:cubicBezTo>
                    <a:pt x="306160" y="225628"/>
                    <a:pt x="300835" y="220303"/>
                    <a:pt x="293515" y="219637"/>
                  </a:cubicBezTo>
                  <a:lnTo>
                    <a:pt x="292849" y="219637"/>
                  </a:lnTo>
                  <a:lnTo>
                    <a:pt x="179702" y="219637"/>
                  </a:lnTo>
                  <a:lnTo>
                    <a:pt x="179702" y="306162"/>
                  </a:lnTo>
                  <a:lnTo>
                    <a:pt x="186357" y="306162"/>
                  </a:lnTo>
                  <a:cubicBezTo>
                    <a:pt x="197006" y="306162"/>
                    <a:pt x="205659" y="314149"/>
                    <a:pt x="206324" y="324798"/>
                  </a:cubicBezTo>
                  <a:lnTo>
                    <a:pt x="206324" y="326129"/>
                  </a:lnTo>
                  <a:lnTo>
                    <a:pt x="206324" y="352750"/>
                  </a:lnTo>
                  <a:cubicBezTo>
                    <a:pt x="206324" y="364065"/>
                    <a:pt x="197673" y="372717"/>
                    <a:pt x="186357" y="372717"/>
                  </a:cubicBezTo>
                  <a:lnTo>
                    <a:pt x="186357" y="372717"/>
                  </a:lnTo>
                  <a:lnTo>
                    <a:pt x="159735" y="372717"/>
                  </a:lnTo>
                  <a:cubicBezTo>
                    <a:pt x="148421" y="372717"/>
                    <a:pt x="139768" y="364065"/>
                    <a:pt x="139768" y="352750"/>
                  </a:cubicBezTo>
                  <a:lnTo>
                    <a:pt x="139768" y="352750"/>
                  </a:lnTo>
                  <a:lnTo>
                    <a:pt x="139768" y="326129"/>
                  </a:lnTo>
                  <a:cubicBezTo>
                    <a:pt x="139768" y="314814"/>
                    <a:pt x="148421" y="306162"/>
                    <a:pt x="159735" y="306162"/>
                  </a:cubicBezTo>
                  <a:lnTo>
                    <a:pt x="159735" y="306162"/>
                  </a:lnTo>
                  <a:lnTo>
                    <a:pt x="166390" y="306162"/>
                  </a:lnTo>
                  <a:lnTo>
                    <a:pt x="166390" y="219637"/>
                  </a:lnTo>
                  <a:lnTo>
                    <a:pt x="53245" y="219637"/>
                  </a:lnTo>
                  <a:cubicBezTo>
                    <a:pt x="45923" y="219637"/>
                    <a:pt x="40599" y="224962"/>
                    <a:pt x="39934" y="232283"/>
                  </a:cubicBezTo>
                  <a:lnTo>
                    <a:pt x="39934" y="232949"/>
                  </a:lnTo>
                  <a:lnTo>
                    <a:pt x="39934" y="306162"/>
                  </a:lnTo>
                  <a:lnTo>
                    <a:pt x="46589" y="306162"/>
                  </a:lnTo>
                  <a:cubicBezTo>
                    <a:pt x="57239" y="306162"/>
                    <a:pt x="65890" y="314149"/>
                    <a:pt x="66555" y="324798"/>
                  </a:cubicBezTo>
                  <a:lnTo>
                    <a:pt x="66555" y="326129"/>
                  </a:lnTo>
                  <a:lnTo>
                    <a:pt x="66555" y="352750"/>
                  </a:lnTo>
                  <a:cubicBezTo>
                    <a:pt x="66555" y="364065"/>
                    <a:pt x="57903" y="372717"/>
                    <a:pt x="46589" y="372717"/>
                  </a:cubicBezTo>
                  <a:lnTo>
                    <a:pt x="46589" y="372717"/>
                  </a:lnTo>
                  <a:lnTo>
                    <a:pt x="19967" y="372717"/>
                  </a:lnTo>
                  <a:cubicBezTo>
                    <a:pt x="8651" y="372717"/>
                    <a:pt x="0" y="364065"/>
                    <a:pt x="0" y="352750"/>
                  </a:cubicBezTo>
                  <a:lnTo>
                    <a:pt x="0" y="352750"/>
                  </a:lnTo>
                  <a:lnTo>
                    <a:pt x="0" y="326129"/>
                  </a:lnTo>
                  <a:cubicBezTo>
                    <a:pt x="0" y="314814"/>
                    <a:pt x="8651" y="306162"/>
                    <a:pt x="19967" y="306162"/>
                  </a:cubicBezTo>
                  <a:lnTo>
                    <a:pt x="19967" y="306162"/>
                  </a:lnTo>
                  <a:lnTo>
                    <a:pt x="26623" y="306162"/>
                  </a:lnTo>
                  <a:lnTo>
                    <a:pt x="26623" y="232949"/>
                  </a:lnTo>
                  <a:cubicBezTo>
                    <a:pt x="26623" y="218972"/>
                    <a:pt x="37936" y="206992"/>
                    <a:pt x="51914" y="206326"/>
                  </a:cubicBezTo>
                  <a:lnTo>
                    <a:pt x="53245" y="206326"/>
                  </a:lnTo>
                  <a:lnTo>
                    <a:pt x="166390" y="206326"/>
                  </a:lnTo>
                  <a:lnTo>
                    <a:pt x="166390" y="113147"/>
                  </a:lnTo>
                  <a:lnTo>
                    <a:pt x="93179" y="113147"/>
                  </a:lnTo>
                  <a:cubicBezTo>
                    <a:pt x="79202" y="113147"/>
                    <a:pt x="67221" y="101833"/>
                    <a:pt x="66555" y="87855"/>
                  </a:cubicBezTo>
                  <a:lnTo>
                    <a:pt x="66555" y="86524"/>
                  </a:lnTo>
                  <a:lnTo>
                    <a:pt x="66555" y="26623"/>
                  </a:lnTo>
                  <a:cubicBezTo>
                    <a:pt x="66555" y="11981"/>
                    <a:pt x="78537" y="0"/>
                    <a:pt x="93179" y="0"/>
                  </a:cubicBezTo>
                  <a:lnTo>
                    <a:pt x="93179" y="0"/>
                  </a:lnTo>
                  <a:lnTo>
                    <a:pt x="252914" y="0"/>
                  </a:lnTo>
                  <a:close/>
                  <a:moveTo>
                    <a:pt x="46589" y="319472"/>
                  </a:moveTo>
                  <a:lnTo>
                    <a:pt x="19967" y="319472"/>
                  </a:lnTo>
                  <a:cubicBezTo>
                    <a:pt x="15973" y="319472"/>
                    <a:pt x="13311" y="322134"/>
                    <a:pt x="13311" y="326129"/>
                  </a:cubicBezTo>
                  <a:lnTo>
                    <a:pt x="13311" y="326129"/>
                  </a:lnTo>
                  <a:lnTo>
                    <a:pt x="13311" y="352750"/>
                  </a:lnTo>
                  <a:cubicBezTo>
                    <a:pt x="13311" y="356744"/>
                    <a:pt x="15973" y="359406"/>
                    <a:pt x="19967" y="359406"/>
                  </a:cubicBezTo>
                  <a:lnTo>
                    <a:pt x="19967" y="359406"/>
                  </a:lnTo>
                  <a:lnTo>
                    <a:pt x="46589" y="359406"/>
                  </a:lnTo>
                  <a:cubicBezTo>
                    <a:pt x="50583" y="359406"/>
                    <a:pt x="53245" y="356744"/>
                    <a:pt x="53245" y="352750"/>
                  </a:cubicBezTo>
                  <a:lnTo>
                    <a:pt x="53245" y="352750"/>
                  </a:lnTo>
                  <a:lnTo>
                    <a:pt x="53245" y="326129"/>
                  </a:lnTo>
                  <a:cubicBezTo>
                    <a:pt x="53245" y="322134"/>
                    <a:pt x="50583" y="319472"/>
                    <a:pt x="46589" y="319472"/>
                  </a:cubicBezTo>
                  <a:lnTo>
                    <a:pt x="46589" y="319472"/>
                  </a:lnTo>
                  <a:close/>
                  <a:moveTo>
                    <a:pt x="186357" y="319472"/>
                  </a:moveTo>
                  <a:lnTo>
                    <a:pt x="159735" y="319472"/>
                  </a:lnTo>
                  <a:cubicBezTo>
                    <a:pt x="155741" y="319472"/>
                    <a:pt x="153079" y="322134"/>
                    <a:pt x="153079" y="326129"/>
                  </a:cubicBezTo>
                  <a:lnTo>
                    <a:pt x="153079" y="326129"/>
                  </a:lnTo>
                  <a:lnTo>
                    <a:pt x="153079" y="352750"/>
                  </a:lnTo>
                  <a:cubicBezTo>
                    <a:pt x="153079" y="356744"/>
                    <a:pt x="155741" y="359406"/>
                    <a:pt x="159735" y="359406"/>
                  </a:cubicBezTo>
                  <a:lnTo>
                    <a:pt x="159735" y="359406"/>
                  </a:lnTo>
                  <a:lnTo>
                    <a:pt x="186357" y="359406"/>
                  </a:lnTo>
                  <a:cubicBezTo>
                    <a:pt x="190351" y="359406"/>
                    <a:pt x="193013" y="356744"/>
                    <a:pt x="193013" y="352750"/>
                  </a:cubicBezTo>
                  <a:lnTo>
                    <a:pt x="193013" y="352750"/>
                  </a:lnTo>
                  <a:lnTo>
                    <a:pt x="193013" y="326129"/>
                  </a:lnTo>
                  <a:cubicBezTo>
                    <a:pt x="193013" y="322134"/>
                    <a:pt x="190351" y="319472"/>
                    <a:pt x="186357" y="319472"/>
                  </a:cubicBezTo>
                  <a:lnTo>
                    <a:pt x="186357" y="319472"/>
                  </a:lnTo>
                  <a:close/>
                  <a:moveTo>
                    <a:pt x="326127" y="319472"/>
                  </a:moveTo>
                  <a:lnTo>
                    <a:pt x="299504" y="319472"/>
                  </a:lnTo>
                  <a:cubicBezTo>
                    <a:pt x="295511" y="319472"/>
                    <a:pt x="292849" y="322134"/>
                    <a:pt x="292849" y="326129"/>
                  </a:cubicBezTo>
                  <a:lnTo>
                    <a:pt x="292849" y="326129"/>
                  </a:lnTo>
                  <a:lnTo>
                    <a:pt x="292849" y="352750"/>
                  </a:lnTo>
                  <a:cubicBezTo>
                    <a:pt x="292849" y="356744"/>
                    <a:pt x="295511" y="359406"/>
                    <a:pt x="299504" y="359406"/>
                  </a:cubicBezTo>
                  <a:lnTo>
                    <a:pt x="299504" y="359406"/>
                  </a:lnTo>
                  <a:lnTo>
                    <a:pt x="326127" y="359406"/>
                  </a:lnTo>
                  <a:cubicBezTo>
                    <a:pt x="330120" y="359406"/>
                    <a:pt x="332783" y="356744"/>
                    <a:pt x="332783" y="352750"/>
                  </a:cubicBezTo>
                  <a:lnTo>
                    <a:pt x="332783" y="352750"/>
                  </a:lnTo>
                  <a:lnTo>
                    <a:pt x="332783" y="326129"/>
                  </a:lnTo>
                  <a:cubicBezTo>
                    <a:pt x="332783" y="322134"/>
                    <a:pt x="330120" y="319472"/>
                    <a:pt x="326127" y="319472"/>
                  </a:cubicBezTo>
                  <a:lnTo>
                    <a:pt x="326127" y="319472"/>
                  </a:lnTo>
                  <a:close/>
                  <a:moveTo>
                    <a:pt x="252914" y="13312"/>
                  </a:moveTo>
                  <a:lnTo>
                    <a:pt x="93179" y="13312"/>
                  </a:lnTo>
                  <a:cubicBezTo>
                    <a:pt x="85857" y="13312"/>
                    <a:pt x="79868" y="19302"/>
                    <a:pt x="79868" y="26623"/>
                  </a:cubicBezTo>
                  <a:lnTo>
                    <a:pt x="79868" y="26623"/>
                  </a:lnTo>
                  <a:lnTo>
                    <a:pt x="79868" y="86524"/>
                  </a:lnTo>
                  <a:cubicBezTo>
                    <a:pt x="79868" y="93846"/>
                    <a:pt x="85857" y="99835"/>
                    <a:pt x="93179" y="99835"/>
                  </a:cubicBezTo>
                  <a:lnTo>
                    <a:pt x="93179" y="99835"/>
                  </a:lnTo>
                  <a:lnTo>
                    <a:pt x="252914" y="99835"/>
                  </a:lnTo>
                  <a:cubicBezTo>
                    <a:pt x="260236" y="99835"/>
                    <a:pt x="266226" y="93846"/>
                    <a:pt x="266226" y="86524"/>
                  </a:cubicBezTo>
                  <a:lnTo>
                    <a:pt x="266226" y="86524"/>
                  </a:lnTo>
                  <a:lnTo>
                    <a:pt x="266226" y="26623"/>
                  </a:lnTo>
                  <a:cubicBezTo>
                    <a:pt x="266226" y="19302"/>
                    <a:pt x="260236" y="13312"/>
                    <a:pt x="252914" y="13312"/>
                  </a:cubicBezTo>
                  <a:lnTo>
                    <a:pt x="252914" y="13312"/>
                  </a:lnTo>
                  <a:close/>
                  <a:moveTo>
                    <a:pt x="109818" y="59901"/>
                  </a:moveTo>
                  <a:cubicBezTo>
                    <a:pt x="115142" y="59901"/>
                    <a:pt x="119802" y="64561"/>
                    <a:pt x="119802" y="69886"/>
                  </a:cubicBezTo>
                  <a:cubicBezTo>
                    <a:pt x="119802" y="75210"/>
                    <a:pt x="115142" y="79868"/>
                    <a:pt x="109818" y="79868"/>
                  </a:cubicBezTo>
                  <a:cubicBezTo>
                    <a:pt x="104494" y="79868"/>
                    <a:pt x="99835" y="75210"/>
                    <a:pt x="99835" y="69886"/>
                  </a:cubicBezTo>
                  <a:cubicBezTo>
                    <a:pt x="99835" y="64561"/>
                    <a:pt x="104494" y="59901"/>
                    <a:pt x="109818" y="59901"/>
                  </a:cubicBezTo>
                  <a:close/>
                </a:path>
              </a:pathLst>
            </a:custGeom>
            <a:solidFill>
              <a:srgbClr val="FFFFFF"/>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806" name="Google Shape;806;p39"/>
            <p:cNvSpPr/>
            <p:nvPr/>
          </p:nvSpPr>
          <p:spPr>
            <a:xfrm>
              <a:off x="2970916" y="4689615"/>
              <a:ext cx="372717" cy="279537"/>
            </a:xfrm>
            <a:custGeom>
              <a:avLst/>
              <a:gdLst/>
              <a:ahLst/>
              <a:cxnLst/>
              <a:rect l="l" t="t" r="r" b="b"/>
              <a:pathLst>
                <a:path w="372717" h="279537" extrusionOk="0">
                  <a:moveTo>
                    <a:pt x="346095" y="0"/>
                  </a:moveTo>
                  <a:cubicBezTo>
                    <a:pt x="360737" y="0"/>
                    <a:pt x="372717" y="11981"/>
                    <a:pt x="372717" y="26623"/>
                  </a:cubicBezTo>
                  <a:lnTo>
                    <a:pt x="372717" y="26623"/>
                  </a:lnTo>
                  <a:lnTo>
                    <a:pt x="372717" y="252915"/>
                  </a:lnTo>
                  <a:cubicBezTo>
                    <a:pt x="372717" y="267557"/>
                    <a:pt x="360737" y="279537"/>
                    <a:pt x="346095" y="279537"/>
                  </a:cubicBezTo>
                  <a:lnTo>
                    <a:pt x="346095" y="279537"/>
                  </a:lnTo>
                  <a:lnTo>
                    <a:pt x="26623" y="279537"/>
                  </a:lnTo>
                  <a:cubicBezTo>
                    <a:pt x="11981" y="279537"/>
                    <a:pt x="0" y="267557"/>
                    <a:pt x="0" y="252915"/>
                  </a:cubicBezTo>
                  <a:lnTo>
                    <a:pt x="0" y="252915"/>
                  </a:lnTo>
                  <a:lnTo>
                    <a:pt x="0" y="26623"/>
                  </a:lnTo>
                  <a:cubicBezTo>
                    <a:pt x="0" y="11981"/>
                    <a:pt x="11981" y="0"/>
                    <a:pt x="26623" y="0"/>
                  </a:cubicBezTo>
                  <a:lnTo>
                    <a:pt x="26623" y="0"/>
                  </a:lnTo>
                  <a:lnTo>
                    <a:pt x="346095" y="0"/>
                  </a:lnTo>
                  <a:close/>
                  <a:moveTo>
                    <a:pt x="252250" y="119801"/>
                  </a:moveTo>
                  <a:lnTo>
                    <a:pt x="251583" y="120468"/>
                  </a:lnTo>
                  <a:lnTo>
                    <a:pt x="191682" y="198338"/>
                  </a:lnTo>
                  <a:cubicBezTo>
                    <a:pt x="191018" y="199004"/>
                    <a:pt x="190352" y="199669"/>
                    <a:pt x="189687" y="201000"/>
                  </a:cubicBezTo>
                  <a:cubicBezTo>
                    <a:pt x="179703" y="210985"/>
                    <a:pt x="163730" y="211649"/>
                    <a:pt x="153081" y="202331"/>
                  </a:cubicBezTo>
                  <a:lnTo>
                    <a:pt x="151749" y="201667"/>
                  </a:lnTo>
                  <a:lnTo>
                    <a:pt x="107822" y="159071"/>
                  </a:lnTo>
                  <a:cubicBezTo>
                    <a:pt x="107822" y="159071"/>
                    <a:pt x="107156" y="158404"/>
                    <a:pt x="107156" y="158404"/>
                  </a:cubicBezTo>
                  <a:cubicBezTo>
                    <a:pt x="101833" y="153746"/>
                    <a:pt x="93846" y="154410"/>
                    <a:pt x="89186" y="159071"/>
                  </a:cubicBezTo>
                  <a:lnTo>
                    <a:pt x="88520" y="159735"/>
                  </a:lnTo>
                  <a:lnTo>
                    <a:pt x="13312" y="247590"/>
                  </a:lnTo>
                  <a:lnTo>
                    <a:pt x="13312" y="252250"/>
                  </a:lnTo>
                  <a:cubicBezTo>
                    <a:pt x="13312" y="259570"/>
                    <a:pt x="18636" y="264895"/>
                    <a:pt x="25956" y="265560"/>
                  </a:cubicBezTo>
                  <a:lnTo>
                    <a:pt x="26623" y="265560"/>
                  </a:lnTo>
                  <a:lnTo>
                    <a:pt x="346095" y="265560"/>
                  </a:lnTo>
                  <a:cubicBezTo>
                    <a:pt x="353416" y="265560"/>
                    <a:pt x="359406" y="259570"/>
                    <a:pt x="359406" y="252250"/>
                  </a:cubicBezTo>
                  <a:lnTo>
                    <a:pt x="359406" y="252250"/>
                  </a:lnTo>
                  <a:lnTo>
                    <a:pt x="359406" y="235610"/>
                  </a:lnTo>
                  <a:lnTo>
                    <a:pt x="272882" y="120468"/>
                  </a:lnTo>
                  <a:cubicBezTo>
                    <a:pt x="272217" y="119801"/>
                    <a:pt x="271552" y="118470"/>
                    <a:pt x="270221" y="117806"/>
                  </a:cubicBezTo>
                  <a:cubicBezTo>
                    <a:pt x="264230" y="114476"/>
                    <a:pt x="256908" y="115143"/>
                    <a:pt x="252250" y="119801"/>
                  </a:cubicBezTo>
                  <a:close/>
                  <a:moveTo>
                    <a:pt x="346095" y="13312"/>
                  </a:moveTo>
                  <a:lnTo>
                    <a:pt x="26623" y="13312"/>
                  </a:lnTo>
                  <a:cubicBezTo>
                    <a:pt x="19300" y="13312"/>
                    <a:pt x="13312" y="19301"/>
                    <a:pt x="13312" y="26623"/>
                  </a:cubicBezTo>
                  <a:lnTo>
                    <a:pt x="13312" y="26623"/>
                  </a:lnTo>
                  <a:lnTo>
                    <a:pt x="13312" y="228289"/>
                  </a:lnTo>
                  <a:lnTo>
                    <a:pt x="78537" y="151748"/>
                  </a:lnTo>
                  <a:cubicBezTo>
                    <a:pt x="87855" y="140435"/>
                    <a:pt x="105160" y="139104"/>
                    <a:pt x="115809" y="149086"/>
                  </a:cubicBezTo>
                  <a:lnTo>
                    <a:pt x="116474" y="149753"/>
                  </a:lnTo>
                  <a:lnTo>
                    <a:pt x="117140" y="150417"/>
                  </a:lnTo>
                  <a:lnTo>
                    <a:pt x="161067" y="193013"/>
                  </a:lnTo>
                  <a:cubicBezTo>
                    <a:pt x="166392" y="198338"/>
                    <a:pt x="175044" y="198338"/>
                    <a:pt x="179703" y="193013"/>
                  </a:cubicBezTo>
                  <a:lnTo>
                    <a:pt x="180369" y="192349"/>
                  </a:lnTo>
                  <a:lnTo>
                    <a:pt x="181034" y="191682"/>
                  </a:lnTo>
                  <a:lnTo>
                    <a:pt x="240934" y="113812"/>
                  </a:lnTo>
                  <a:cubicBezTo>
                    <a:pt x="249588" y="101832"/>
                    <a:pt x="266893" y="99834"/>
                    <a:pt x="278206" y="109152"/>
                  </a:cubicBezTo>
                  <a:cubicBezTo>
                    <a:pt x="279539" y="110483"/>
                    <a:pt x="280870" y="111814"/>
                    <a:pt x="282200" y="113145"/>
                  </a:cubicBezTo>
                  <a:lnTo>
                    <a:pt x="283531" y="114476"/>
                  </a:lnTo>
                  <a:lnTo>
                    <a:pt x="360072" y="215643"/>
                  </a:lnTo>
                  <a:lnTo>
                    <a:pt x="360072" y="27954"/>
                  </a:lnTo>
                  <a:cubicBezTo>
                    <a:pt x="360072" y="20632"/>
                    <a:pt x="354747" y="15308"/>
                    <a:pt x="347426" y="14643"/>
                  </a:cubicBezTo>
                  <a:lnTo>
                    <a:pt x="346095" y="13312"/>
                  </a:lnTo>
                  <a:close/>
                  <a:moveTo>
                    <a:pt x="66557" y="33279"/>
                  </a:moveTo>
                  <a:cubicBezTo>
                    <a:pt x="85193" y="33279"/>
                    <a:pt x="99835" y="47921"/>
                    <a:pt x="99835" y="66557"/>
                  </a:cubicBezTo>
                  <a:cubicBezTo>
                    <a:pt x="99835" y="85193"/>
                    <a:pt x="85193" y="99834"/>
                    <a:pt x="66557" y="99834"/>
                  </a:cubicBezTo>
                  <a:cubicBezTo>
                    <a:pt x="47921" y="99834"/>
                    <a:pt x="33279" y="85193"/>
                    <a:pt x="33279" y="66557"/>
                  </a:cubicBezTo>
                  <a:cubicBezTo>
                    <a:pt x="33279" y="47921"/>
                    <a:pt x="47921" y="33279"/>
                    <a:pt x="66557" y="33279"/>
                  </a:cubicBezTo>
                  <a:close/>
                  <a:moveTo>
                    <a:pt x="66557" y="46590"/>
                  </a:moveTo>
                  <a:cubicBezTo>
                    <a:pt x="55241" y="46590"/>
                    <a:pt x="46590" y="55242"/>
                    <a:pt x="46590" y="66557"/>
                  </a:cubicBezTo>
                  <a:cubicBezTo>
                    <a:pt x="46590" y="77871"/>
                    <a:pt x="55241" y="86524"/>
                    <a:pt x="66557" y="86524"/>
                  </a:cubicBezTo>
                  <a:cubicBezTo>
                    <a:pt x="77871" y="86524"/>
                    <a:pt x="86524" y="77871"/>
                    <a:pt x="86524" y="66557"/>
                  </a:cubicBezTo>
                  <a:cubicBezTo>
                    <a:pt x="86524" y="55242"/>
                    <a:pt x="77871" y="46590"/>
                    <a:pt x="66557" y="46590"/>
                  </a:cubicBezTo>
                  <a:close/>
                </a:path>
              </a:pathLst>
            </a:custGeom>
            <a:solidFill>
              <a:srgbClr val="FFFFFF"/>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cxnSp>
          <p:nvCxnSpPr>
            <p:cNvPr id="807" name="Google Shape;807;p39"/>
            <p:cNvCxnSpPr/>
            <p:nvPr/>
          </p:nvCxnSpPr>
          <p:spPr>
            <a:xfrm>
              <a:off x="3671875" y="2379434"/>
              <a:ext cx="2284425" cy="0"/>
            </a:xfrm>
            <a:prstGeom prst="straightConnector1">
              <a:avLst/>
            </a:prstGeom>
            <a:solidFill>
              <a:srgbClr val="E6E5E5"/>
            </a:solidFill>
            <a:ln w="12700" cap="flat" cmpd="sng">
              <a:solidFill>
                <a:srgbClr val="E6E5E5"/>
              </a:solidFill>
              <a:prstDash val="solid"/>
              <a:round/>
              <a:headEnd type="none" w="sm" len="sm"/>
              <a:tailEnd type="oval" w="med" len="med"/>
            </a:ln>
          </p:spPr>
        </p:cxnSp>
        <p:cxnSp>
          <p:nvCxnSpPr>
            <p:cNvPr id="808" name="Google Shape;808;p39"/>
            <p:cNvCxnSpPr/>
            <p:nvPr/>
          </p:nvCxnSpPr>
          <p:spPr>
            <a:xfrm>
              <a:off x="4315879" y="3617176"/>
              <a:ext cx="1640415" cy="0"/>
            </a:xfrm>
            <a:prstGeom prst="straightConnector1">
              <a:avLst/>
            </a:prstGeom>
            <a:solidFill>
              <a:srgbClr val="A4A4A4"/>
            </a:solidFill>
            <a:ln w="12700" cap="flat" cmpd="sng">
              <a:solidFill>
                <a:srgbClr val="A4A4A4"/>
              </a:solidFill>
              <a:prstDash val="solid"/>
              <a:round/>
              <a:headEnd type="none" w="sm" len="sm"/>
              <a:tailEnd type="oval" w="med" len="med"/>
            </a:ln>
          </p:spPr>
        </p:cxnSp>
        <p:cxnSp>
          <p:nvCxnSpPr>
            <p:cNvPr id="809" name="Google Shape;809;p39"/>
            <p:cNvCxnSpPr/>
            <p:nvPr/>
          </p:nvCxnSpPr>
          <p:spPr>
            <a:xfrm>
              <a:off x="4987608" y="4842739"/>
              <a:ext cx="968695" cy="1"/>
            </a:xfrm>
            <a:prstGeom prst="straightConnector1">
              <a:avLst/>
            </a:prstGeom>
            <a:solidFill>
              <a:srgbClr val="225870"/>
            </a:solidFill>
            <a:ln w="12700" cap="flat" cmpd="sng">
              <a:solidFill>
                <a:srgbClr val="225870"/>
              </a:solidFill>
              <a:prstDash val="solid"/>
              <a:round/>
              <a:headEnd type="none" w="sm" len="sm"/>
              <a:tailEnd type="oval" w="med" len="med"/>
            </a:ln>
          </p:spPr>
        </p:cxnSp>
        <p:sp>
          <p:nvSpPr>
            <p:cNvPr id="810" name="Google Shape;810;p39"/>
            <p:cNvSpPr txBox="1"/>
            <p:nvPr/>
          </p:nvSpPr>
          <p:spPr>
            <a:xfrm>
              <a:off x="6158641" y="2099050"/>
              <a:ext cx="4432500" cy="2706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a:solidFill>
                    <a:srgbClr val="42464B"/>
                  </a:solidFill>
                  <a:latin typeface="Microsoft Yahei"/>
                  <a:ea typeface="Microsoft Yahei"/>
                  <a:cs typeface="Microsoft Yahei"/>
                  <a:sym typeface="Microsoft Yahei"/>
                </a:rPr>
                <a:t>Better Tune our Models</a:t>
              </a:r>
              <a:endParaRPr sz="1100" b="0" i="0" u="none" strike="noStrike" cap="none">
                <a:solidFill>
                  <a:schemeClr val="dk1"/>
                </a:solidFill>
                <a:latin typeface="Calibri"/>
                <a:ea typeface="Calibri"/>
                <a:cs typeface="Calibri"/>
                <a:sym typeface="Calibri"/>
              </a:endParaRPr>
            </a:p>
          </p:txBody>
        </p:sp>
        <p:sp>
          <p:nvSpPr>
            <p:cNvPr id="811" name="Google Shape;811;p39"/>
            <p:cNvSpPr txBox="1"/>
            <p:nvPr/>
          </p:nvSpPr>
          <p:spPr>
            <a:xfrm>
              <a:off x="6158644" y="3294750"/>
              <a:ext cx="4153500" cy="2706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a:solidFill>
                    <a:srgbClr val="42464B"/>
                  </a:solidFill>
                  <a:latin typeface="Microsoft Yahei"/>
                  <a:ea typeface="Microsoft Yahei"/>
                  <a:cs typeface="Microsoft Yahei"/>
                  <a:sym typeface="Microsoft Yahei"/>
                </a:rPr>
                <a:t>Extract Better Labels</a:t>
              </a:r>
              <a:endParaRPr sz="1100" b="0" i="0" u="none" strike="noStrike" cap="none">
                <a:solidFill>
                  <a:schemeClr val="dk1"/>
                </a:solidFill>
                <a:latin typeface="Calibri"/>
                <a:ea typeface="Calibri"/>
                <a:cs typeface="Calibri"/>
                <a:sym typeface="Calibri"/>
              </a:endParaRPr>
            </a:p>
          </p:txBody>
        </p:sp>
        <p:sp>
          <p:nvSpPr>
            <p:cNvPr id="812" name="Google Shape;812;p39"/>
            <p:cNvSpPr txBox="1"/>
            <p:nvPr/>
          </p:nvSpPr>
          <p:spPr>
            <a:xfrm>
              <a:off x="6158639" y="4490475"/>
              <a:ext cx="4580100" cy="2706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a:solidFill>
                    <a:srgbClr val="42464B"/>
                  </a:solidFill>
                  <a:latin typeface="Microsoft Yahei"/>
                  <a:ea typeface="Microsoft Yahei"/>
                  <a:cs typeface="Microsoft Yahei"/>
                  <a:sym typeface="Microsoft Yahei"/>
                </a:rPr>
                <a:t>Further Process our images</a:t>
              </a:r>
              <a:endParaRPr sz="1100" b="0" i="0" u="none" strike="noStrike" cap="none">
                <a:solidFill>
                  <a:schemeClr val="dk1"/>
                </a:solidFill>
                <a:latin typeface="Calibri"/>
                <a:ea typeface="Calibri"/>
                <a:cs typeface="Calibri"/>
                <a:sym typeface="Calibri"/>
              </a:endParaRPr>
            </a:p>
          </p:txBody>
        </p:sp>
      </p:grpSp>
      <p:sp>
        <p:nvSpPr>
          <p:cNvPr id="813" name="Google Shape;813;p39"/>
          <p:cNvSpPr/>
          <p:nvPr/>
        </p:nvSpPr>
        <p:spPr>
          <a:xfrm>
            <a:off x="6094905" y="2404097"/>
            <a:ext cx="4923521" cy="617673"/>
          </a:xfrm>
          <a:custGeom>
            <a:avLst/>
            <a:gdLst/>
            <a:ahLst/>
            <a:cxnLst/>
            <a:rect l="l" t="t" r="r" b="b"/>
            <a:pathLst>
              <a:path w="4923521" h="617673" extrusionOk="0">
                <a:moveTo>
                  <a:pt x="0" y="0"/>
                </a:moveTo>
                <a:lnTo>
                  <a:pt x="4923521" y="0"/>
                </a:lnTo>
                <a:lnTo>
                  <a:pt x="4923521" y="617673"/>
                </a:lnTo>
                <a:lnTo>
                  <a:pt x="0" y="617673"/>
                </a:lnTo>
                <a:close/>
              </a:path>
            </a:pathLst>
          </a:custGeom>
          <a:solidFill>
            <a:srgbClr val="FFFFFF">
              <a:alpha val="0"/>
            </a:srgbClr>
          </a:solidFill>
          <a:ln>
            <a:noFill/>
          </a:ln>
        </p:spPr>
        <p:txBody>
          <a:bodyPr spcFirstLastPara="1" wrap="square" lIns="127000" tIns="12700" rIns="127000" bIns="12700" anchor="ctr" anchorCtr="0">
            <a:noAutofit/>
          </a:bodyPr>
          <a:lstStyle/>
          <a:p>
            <a:pPr marL="0" marR="0" lvl="0" indent="0" algn="l" rtl="0">
              <a:lnSpc>
                <a:spcPct val="89100"/>
              </a:lnSpc>
              <a:spcBef>
                <a:spcPts val="0"/>
              </a:spcBef>
              <a:spcAft>
                <a:spcPts val="0"/>
              </a:spcAft>
              <a:buNone/>
            </a:pPr>
            <a:r>
              <a:rPr lang="en-US" sz="1200" b="1"/>
              <a:t>Add Batch Normalization; Increase Dropout Rate;</a:t>
            </a:r>
            <a:endParaRPr sz="1200" b="1"/>
          </a:p>
          <a:p>
            <a:pPr marL="0" marR="0" lvl="0" indent="0" algn="l" rtl="0">
              <a:lnSpc>
                <a:spcPct val="89100"/>
              </a:lnSpc>
              <a:spcBef>
                <a:spcPts val="0"/>
              </a:spcBef>
              <a:spcAft>
                <a:spcPts val="0"/>
              </a:spcAft>
              <a:buNone/>
            </a:pPr>
            <a:r>
              <a:rPr lang="en-US" sz="1200" b="1"/>
              <a:t>Run more epoches</a:t>
            </a:r>
            <a:endParaRPr sz="1100" b="1" i="0" u="none" strike="noStrike" cap="none">
              <a:solidFill>
                <a:schemeClr val="dk1"/>
              </a:solidFill>
            </a:endParaRPr>
          </a:p>
        </p:txBody>
      </p:sp>
      <p:sp>
        <p:nvSpPr>
          <p:cNvPr id="814" name="Google Shape;814;p39"/>
          <p:cNvSpPr/>
          <p:nvPr/>
        </p:nvSpPr>
        <p:spPr>
          <a:xfrm>
            <a:off x="6094905" y="3520872"/>
            <a:ext cx="4923521" cy="617673"/>
          </a:xfrm>
          <a:custGeom>
            <a:avLst/>
            <a:gdLst/>
            <a:ahLst/>
            <a:cxnLst/>
            <a:rect l="l" t="t" r="r" b="b"/>
            <a:pathLst>
              <a:path w="4923521" h="617673" extrusionOk="0">
                <a:moveTo>
                  <a:pt x="0" y="0"/>
                </a:moveTo>
                <a:lnTo>
                  <a:pt x="4923521" y="0"/>
                </a:lnTo>
                <a:lnTo>
                  <a:pt x="4923521" y="617673"/>
                </a:lnTo>
                <a:lnTo>
                  <a:pt x="0" y="617673"/>
                </a:lnTo>
                <a:close/>
              </a:path>
            </a:pathLst>
          </a:custGeom>
          <a:solidFill>
            <a:srgbClr val="FFFFFF">
              <a:alpha val="0"/>
            </a:srgbClr>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r>
              <a:rPr lang="en-US" sz="1200" b="1"/>
              <a:t>Pretrain our own Face Classification Model;</a:t>
            </a:r>
            <a:endParaRPr sz="1200" b="1"/>
          </a:p>
          <a:p>
            <a:pPr marL="0" marR="0" lvl="0" indent="0" algn="l" rtl="0">
              <a:spcBef>
                <a:spcPts val="0"/>
              </a:spcBef>
              <a:spcAft>
                <a:spcPts val="0"/>
              </a:spcAft>
              <a:buNone/>
            </a:pPr>
            <a:r>
              <a:rPr lang="en-US" sz="1200" b="1"/>
              <a:t>Change Object Detection into Google Entity Detection [13]</a:t>
            </a:r>
            <a:endParaRPr sz="1200" b="1"/>
          </a:p>
        </p:txBody>
      </p:sp>
      <p:sp>
        <p:nvSpPr>
          <p:cNvPr id="815" name="Google Shape;815;p39"/>
          <p:cNvSpPr/>
          <p:nvPr/>
        </p:nvSpPr>
        <p:spPr>
          <a:xfrm>
            <a:off x="6094905" y="4752785"/>
            <a:ext cx="4923521" cy="617673"/>
          </a:xfrm>
          <a:custGeom>
            <a:avLst/>
            <a:gdLst/>
            <a:ahLst/>
            <a:cxnLst/>
            <a:rect l="l" t="t" r="r" b="b"/>
            <a:pathLst>
              <a:path w="4923521" h="617673" extrusionOk="0">
                <a:moveTo>
                  <a:pt x="0" y="0"/>
                </a:moveTo>
                <a:lnTo>
                  <a:pt x="4923521" y="0"/>
                </a:lnTo>
                <a:lnTo>
                  <a:pt x="4923521" y="617673"/>
                </a:lnTo>
                <a:lnTo>
                  <a:pt x="0" y="617673"/>
                </a:lnTo>
                <a:close/>
              </a:path>
            </a:pathLst>
          </a:custGeom>
          <a:solidFill>
            <a:srgbClr val="FFFFFF">
              <a:alpha val="0"/>
            </a:srgbClr>
          </a:solidFill>
          <a:ln>
            <a:noFill/>
          </a:ln>
        </p:spPr>
        <p:txBody>
          <a:bodyPr spcFirstLastPara="1" wrap="square" lIns="127000" tIns="12700" rIns="127000" bIns="12700" anchor="ctr" anchorCtr="0">
            <a:noAutofit/>
          </a:bodyPr>
          <a:lstStyle/>
          <a:p>
            <a:pPr marL="0" marR="0" lvl="0" indent="0" algn="l" rtl="0">
              <a:spcBef>
                <a:spcPts val="0"/>
              </a:spcBef>
              <a:spcAft>
                <a:spcPts val="0"/>
              </a:spcAft>
              <a:buNone/>
            </a:pPr>
            <a:r>
              <a:rPr lang="en-US" sz="1200" b="1"/>
              <a:t>Remove texts from images;</a:t>
            </a:r>
            <a:endParaRPr sz="1200" b="1"/>
          </a:p>
          <a:p>
            <a:pPr marL="0" marR="0" lvl="0" indent="0" algn="l" rtl="0">
              <a:spcBef>
                <a:spcPts val="0"/>
              </a:spcBef>
              <a:spcAft>
                <a:spcPts val="0"/>
              </a:spcAft>
              <a:buNone/>
            </a:pPr>
            <a:r>
              <a:rPr lang="en-US" sz="1200" b="1"/>
              <a:t>Segment different images in a meme</a:t>
            </a:r>
            <a:endParaRPr sz="1200" b="1"/>
          </a:p>
        </p:txBody>
      </p:sp>
      <p:sp>
        <p:nvSpPr>
          <p:cNvPr id="816" name="Google Shape;816;p39"/>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grpSp>
        <p:nvGrpSpPr>
          <p:cNvPr id="821" name="Google Shape;821;p40"/>
          <p:cNvGrpSpPr/>
          <p:nvPr/>
        </p:nvGrpSpPr>
        <p:grpSpPr>
          <a:xfrm>
            <a:off x="0" y="0"/>
            <a:ext cx="12192001" cy="6858000"/>
            <a:chOff x="0" y="0"/>
            <a:chExt cx="12192001" cy="6858000"/>
          </a:xfrm>
        </p:grpSpPr>
        <p:pic>
          <p:nvPicPr>
            <p:cNvPr id="822" name="Google Shape;822;p40"/>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823" name="Google Shape;823;p40"/>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824" name="Google Shape;824;p40"/>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825" name="Google Shape;825;p40"/>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826" name="Google Shape;826;p40"/>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827" name="Google Shape;827;p40"/>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828" name="Google Shape;828;p40"/>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829" name="Google Shape;829;p40"/>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830" name="Google Shape;830;p40"/>
          <p:cNvSpPr txBox="1"/>
          <p:nvPr/>
        </p:nvSpPr>
        <p:spPr>
          <a:xfrm>
            <a:off x="522700" y="368750"/>
            <a:ext cx="10326000" cy="5337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Image Further Processing</a:t>
            </a:r>
            <a:endParaRPr sz="2800" b="1">
              <a:solidFill>
                <a:srgbClr val="225870"/>
              </a:solidFill>
              <a:latin typeface="Microsoft Yahei"/>
              <a:ea typeface="Microsoft Yahei"/>
              <a:cs typeface="Microsoft Yahei"/>
              <a:sym typeface="Microsoft Yahei"/>
            </a:endParaRPr>
          </a:p>
        </p:txBody>
      </p:sp>
      <p:pic>
        <p:nvPicPr>
          <p:cNvPr id="831" name="Google Shape;831;p40"/>
          <p:cNvPicPr preferRelativeResize="0"/>
          <p:nvPr/>
        </p:nvPicPr>
        <p:blipFill>
          <a:blip r:embed="rId4">
            <a:alphaModFix/>
          </a:blip>
          <a:stretch>
            <a:fillRect/>
          </a:stretch>
        </p:blipFill>
        <p:spPr>
          <a:xfrm>
            <a:off x="1686625" y="1116250"/>
            <a:ext cx="3181393" cy="5436950"/>
          </a:xfrm>
          <a:prstGeom prst="rect">
            <a:avLst/>
          </a:prstGeom>
          <a:noFill/>
          <a:ln>
            <a:noFill/>
          </a:ln>
        </p:spPr>
      </p:pic>
      <p:cxnSp>
        <p:nvCxnSpPr>
          <p:cNvPr id="832" name="Google Shape;832;p40"/>
          <p:cNvCxnSpPr/>
          <p:nvPr/>
        </p:nvCxnSpPr>
        <p:spPr>
          <a:xfrm rot="10800000" flipH="1">
            <a:off x="920975" y="3190475"/>
            <a:ext cx="4900800" cy="16500"/>
          </a:xfrm>
          <a:prstGeom prst="straightConnector1">
            <a:avLst/>
          </a:prstGeom>
          <a:noFill/>
          <a:ln w="76200" cap="flat" cmpd="sng">
            <a:solidFill>
              <a:srgbClr val="FF0000"/>
            </a:solidFill>
            <a:prstDash val="solid"/>
            <a:round/>
            <a:headEnd type="none" w="med" len="med"/>
            <a:tailEnd type="none" w="med" len="med"/>
          </a:ln>
        </p:spPr>
      </p:cxnSp>
      <p:cxnSp>
        <p:nvCxnSpPr>
          <p:cNvPr id="833" name="Google Shape;833;p40"/>
          <p:cNvCxnSpPr/>
          <p:nvPr/>
        </p:nvCxnSpPr>
        <p:spPr>
          <a:xfrm rot="10800000" flipH="1">
            <a:off x="920975" y="4905250"/>
            <a:ext cx="4900800" cy="16500"/>
          </a:xfrm>
          <a:prstGeom prst="straightConnector1">
            <a:avLst/>
          </a:prstGeom>
          <a:noFill/>
          <a:ln w="76200" cap="flat" cmpd="sng">
            <a:solidFill>
              <a:srgbClr val="FF0000"/>
            </a:solidFill>
            <a:prstDash val="solid"/>
            <a:round/>
            <a:headEnd type="none" w="med" len="med"/>
            <a:tailEnd type="none" w="med" len="med"/>
          </a:ln>
        </p:spPr>
      </p:cxnSp>
      <p:cxnSp>
        <p:nvCxnSpPr>
          <p:cNvPr id="834" name="Google Shape;834;p40"/>
          <p:cNvCxnSpPr>
            <a:endCxn id="835" idx="1"/>
          </p:cNvCxnSpPr>
          <p:nvPr/>
        </p:nvCxnSpPr>
        <p:spPr>
          <a:xfrm>
            <a:off x="5978075" y="3304450"/>
            <a:ext cx="2639700" cy="1258200"/>
          </a:xfrm>
          <a:prstGeom prst="straightConnector1">
            <a:avLst/>
          </a:prstGeom>
          <a:noFill/>
          <a:ln w="9525" cap="flat" cmpd="sng">
            <a:solidFill>
              <a:schemeClr val="dk2"/>
            </a:solidFill>
            <a:prstDash val="solid"/>
            <a:round/>
            <a:headEnd type="none" w="med" len="med"/>
            <a:tailEnd type="triangle" w="med" len="med"/>
          </a:ln>
        </p:spPr>
      </p:cxnSp>
      <p:cxnSp>
        <p:nvCxnSpPr>
          <p:cNvPr id="836" name="Google Shape;836;p40"/>
          <p:cNvCxnSpPr/>
          <p:nvPr/>
        </p:nvCxnSpPr>
        <p:spPr>
          <a:xfrm rot="10800000" flipH="1">
            <a:off x="5821775" y="4785850"/>
            <a:ext cx="2796000" cy="135900"/>
          </a:xfrm>
          <a:prstGeom prst="straightConnector1">
            <a:avLst/>
          </a:prstGeom>
          <a:noFill/>
          <a:ln w="9525" cap="flat" cmpd="sng">
            <a:solidFill>
              <a:schemeClr val="dk2"/>
            </a:solidFill>
            <a:prstDash val="solid"/>
            <a:round/>
            <a:headEnd type="none" w="med" len="med"/>
            <a:tailEnd type="triangle" w="med" len="med"/>
          </a:ln>
        </p:spPr>
      </p:cxnSp>
      <p:sp>
        <p:nvSpPr>
          <p:cNvPr id="835" name="Google Shape;835;p40"/>
          <p:cNvSpPr txBox="1"/>
          <p:nvPr/>
        </p:nvSpPr>
        <p:spPr>
          <a:xfrm>
            <a:off x="8617775" y="4339450"/>
            <a:ext cx="2532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solidFill>
                  <a:schemeClr val="accent1"/>
                </a:solidFill>
              </a:rPr>
              <a:t>Image Segmentation</a:t>
            </a:r>
            <a:endParaRPr sz="1700" b="1">
              <a:solidFill>
                <a:schemeClr val="accent1"/>
              </a:solidFill>
            </a:endParaRPr>
          </a:p>
        </p:txBody>
      </p:sp>
      <p:sp>
        <p:nvSpPr>
          <p:cNvPr id="837" name="Google Shape;837;p40"/>
          <p:cNvSpPr/>
          <p:nvPr/>
        </p:nvSpPr>
        <p:spPr>
          <a:xfrm>
            <a:off x="2210525" y="3190475"/>
            <a:ext cx="2133600" cy="2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a:off x="1895425" y="1127100"/>
            <a:ext cx="2532600" cy="36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a:off x="2129725" y="5003975"/>
            <a:ext cx="2064000" cy="238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0" name="Google Shape;840;p40"/>
          <p:cNvCxnSpPr/>
          <p:nvPr/>
        </p:nvCxnSpPr>
        <p:spPr>
          <a:xfrm>
            <a:off x="4572000" y="1270725"/>
            <a:ext cx="3996300" cy="604200"/>
          </a:xfrm>
          <a:prstGeom prst="straightConnector1">
            <a:avLst/>
          </a:prstGeom>
          <a:noFill/>
          <a:ln w="9525" cap="flat" cmpd="sng">
            <a:solidFill>
              <a:schemeClr val="dk2"/>
            </a:solidFill>
            <a:prstDash val="solid"/>
            <a:round/>
            <a:headEnd type="none" w="med" len="med"/>
            <a:tailEnd type="triangle" w="med" len="med"/>
          </a:ln>
        </p:spPr>
      </p:cxnSp>
      <p:cxnSp>
        <p:nvCxnSpPr>
          <p:cNvPr id="841" name="Google Shape;841;p40"/>
          <p:cNvCxnSpPr/>
          <p:nvPr/>
        </p:nvCxnSpPr>
        <p:spPr>
          <a:xfrm rot="10800000" flipH="1">
            <a:off x="4609475" y="2088600"/>
            <a:ext cx="3909600" cy="1340400"/>
          </a:xfrm>
          <a:prstGeom prst="straightConnector1">
            <a:avLst/>
          </a:prstGeom>
          <a:noFill/>
          <a:ln w="9525" cap="flat" cmpd="sng">
            <a:solidFill>
              <a:schemeClr val="dk2"/>
            </a:solidFill>
            <a:prstDash val="solid"/>
            <a:round/>
            <a:headEnd type="none" w="med" len="med"/>
            <a:tailEnd type="triangle" w="med" len="med"/>
          </a:ln>
        </p:spPr>
      </p:cxnSp>
      <p:cxnSp>
        <p:nvCxnSpPr>
          <p:cNvPr id="842" name="Google Shape;842;p40"/>
          <p:cNvCxnSpPr/>
          <p:nvPr/>
        </p:nvCxnSpPr>
        <p:spPr>
          <a:xfrm rot="10800000" flipH="1">
            <a:off x="4378300" y="2302325"/>
            <a:ext cx="4223100" cy="2828700"/>
          </a:xfrm>
          <a:prstGeom prst="straightConnector1">
            <a:avLst/>
          </a:prstGeom>
          <a:noFill/>
          <a:ln w="9525" cap="flat" cmpd="sng">
            <a:solidFill>
              <a:schemeClr val="dk2"/>
            </a:solidFill>
            <a:prstDash val="solid"/>
            <a:round/>
            <a:headEnd type="none" w="med" len="med"/>
            <a:tailEnd type="triangle" w="med" len="med"/>
          </a:ln>
        </p:spPr>
      </p:cxnSp>
      <p:sp>
        <p:nvSpPr>
          <p:cNvPr id="843" name="Google Shape;843;p40"/>
          <p:cNvSpPr txBox="1"/>
          <p:nvPr/>
        </p:nvSpPr>
        <p:spPr>
          <a:xfrm>
            <a:off x="8140900" y="1776225"/>
            <a:ext cx="25326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solidFill>
                  <a:srgbClr val="0097A7"/>
                </a:solidFill>
              </a:rPr>
              <a:t>Text Removal</a:t>
            </a:r>
            <a:endParaRPr sz="1700" b="1">
              <a:solidFill>
                <a:srgbClr val="0097A7"/>
              </a:solidFill>
            </a:endParaRPr>
          </a:p>
        </p:txBody>
      </p:sp>
      <p:sp>
        <p:nvSpPr>
          <p:cNvPr id="844" name="Google Shape;844;p40"/>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grpSp>
        <p:nvGrpSpPr>
          <p:cNvPr id="849" name="Google Shape;849;p41"/>
          <p:cNvGrpSpPr/>
          <p:nvPr/>
        </p:nvGrpSpPr>
        <p:grpSpPr>
          <a:xfrm>
            <a:off x="0" y="0"/>
            <a:ext cx="12192001" cy="6858000"/>
            <a:chOff x="0" y="0"/>
            <a:chExt cx="12192001" cy="6858000"/>
          </a:xfrm>
        </p:grpSpPr>
        <p:pic>
          <p:nvPicPr>
            <p:cNvPr id="850" name="Google Shape;850;p41"/>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851" name="Google Shape;851;p41"/>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852" name="Google Shape;852;p41"/>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853" name="Google Shape;853;p41"/>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854" name="Google Shape;854;p41"/>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855" name="Google Shape;855;p41"/>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856" name="Google Shape;856;p41"/>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857" name="Google Shape;857;p41"/>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858" name="Google Shape;858;p41"/>
          <p:cNvSpPr txBox="1"/>
          <p:nvPr/>
        </p:nvSpPr>
        <p:spPr>
          <a:xfrm>
            <a:off x="522700" y="582550"/>
            <a:ext cx="10326000" cy="5337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Web Entity Detection (Provided by Google)</a:t>
            </a:r>
            <a:endParaRPr sz="2800" b="1">
              <a:solidFill>
                <a:srgbClr val="225870"/>
              </a:solidFill>
              <a:latin typeface="Microsoft Yahei"/>
              <a:ea typeface="Microsoft Yahei"/>
              <a:cs typeface="Microsoft Yahei"/>
              <a:sym typeface="Microsoft Yahei"/>
            </a:endParaRPr>
          </a:p>
        </p:txBody>
      </p:sp>
      <p:pic>
        <p:nvPicPr>
          <p:cNvPr id="859" name="Google Shape;859;p41"/>
          <p:cNvPicPr preferRelativeResize="0"/>
          <p:nvPr/>
        </p:nvPicPr>
        <p:blipFill>
          <a:blip r:embed="rId4">
            <a:alphaModFix/>
          </a:blip>
          <a:stretch>
            <a:fillRect/>
          </a:stretch>
        </p:blipFill>
        <p:spPr>
          <a:xfrm>
            <a:off x="522700" y="1778450"/>
            <a:ext cx="5905500" cy="3933825"/>
          </a:xfrm>
          <a:prstGeom prst="rect">
            <a:avLst/>
          </a:prstGeom>
          <a:noFill/>
          <a:ln>
            <a:noFill/>
          </a:ln>
        </p:spPr>
      </p:pic>
      <p:cxnSp>
        <p:nvCxnSpPr>
          <p:cNvPr id="860" name="Google Shape;860;p41"/>
          <p:cNvCxnSpPr/>
          <p:nvPr/>
        </p:nvCxnSpPr>
        <p:spPr>
          <a:xfrm>
            <a:off x="6428200" y="4715663"/>
            <a:ext cx="1926300" cy="4200"/>
          </a:xfrm>
          <a:prstGeom prst="straightConnector1">
            <a:avLst/>
          </a:prstGeom>
          <a:noFill/>
          <a:ln w="9525" cap="flat" cmpd="sng">
            <a:solidFill>
              <a:schemeClr val="dk2"/>
            </a:solidFill>
            <a:prstDash val="solid"/>
            <a:round/>
            <a:headEnd type="none" w="med" len="med"/>
            <a:tailEnd type="triangle" w="med" len="med"/>
          </a:ln>
        </p:spPr>
      </p:cxnSp>
      <p:sp>
        <p:nvSpPr>
          <p:cNvPr id="861" name="Google Shape;861;p41"/>
          <p:cNvSpPr txBox="1"/>
          <p:nvPr/>
        </p:nvSpPr>
        <p:spPr>
          <a:xfrm>
            <a:off x="6613800" y="4339275"/>
            <a:ext cx="16374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t>Entity Result</a:t>
            </a:r>
            <a:endParaRPr sz="2000" b="1"/>
          </a:p>
        </p:txBody>
      </p:sp>
      <p:sp>
        <p:nvSpPr>
          <p:cNvPr id="862" name="Google Shape;862;p41"/>
          <p:cNvSpPr txBox="1"/>
          <p:nvPr/>
        </p:nvSpPr>
        <p:spPr>
          <a:xfrm>
            <a:off x="8436800" y="4483025"/>
            <a:ext cx="3503100" cy="4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50" b="1">
                <a:solidFill>
                  <a:schemeClr val="dk2"/>
                </a:solidFill>
              </a:rPr>
              <a:t>Carnival in Rio de Janeiro</a:t>
            </a:r>
            <a:endParaRPr sz="2200" b="1">
              <a:solidFill>
                <a:schemeClr val="dk2"/>
              </a:solidFill>
            </a:endParaRPr>
          </a:p>
        </p:txBody>
      </p:sp>
      <p:cxnSp>
        <p:nvCxnSpPr>
          <p:cNvPr id="863" name="Google Shape;863;p41"/>
          <p:cNvCxnSpPr/>
          <p:nvPr/>
        </p:nvCxnSpPr>
        <p:spPr>
          <a:xfrm>
            <a:off x="6469350" y="2797525"/>
            <a:ext cx="1926300" cy="4200"/>
          </a:xfrm>
          <a:prstGeom prst="straightConnector1">
            <a:avLst/>
          </a:prstGeom>
          <a:noFill/>
          <a:ln w="9525" cap="flat" cmpd="sng">
            <a:solidFill>
              <a:schemeClr val="dk2"/>
            </a:solidFill>
            <a:prstDash val="solid"/>
            <a:round/>
            <a:headEnd type="none" w="med" len="med"/>
            <a:tailEnd type="triangle" w="med" len="med"/>
          </a:ln>
        </p:spPr>
      </p:cxnSp>
      <p:sp>
        <p:nvSpPr>
          <p:cNvPr id="864" name="Google Shape;864;p41"/>
          <p:cNvSpPr txBox="1"/>
          <p:nvPr/>
        </p:nvSpPr>
        <p:spPr>
          <a:xfrm>
            <a:off x="6324550" y="2322200"/>
            <a:ext cx="21336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US" sz="1700" b="1"/>
              <a:t>Object Result</a:t>
            </a:r>
            <a:endParaRPr sz="1700" b="1"/>
          </a:p>
        </p:txBody>
      </p:sp>
      <p:sp>
        <p:nvSpPr>
          <p:cNvPr id="865" name="Google Shape;865;p41"/>
          <p:cNvSpPr txBox="1"/>
          <p:nvPr/>
        </p:nvSpPr>
        <p:spPr>
          <a:xfrm>
            <a:off x="8251200" y="2564888"/>
            <a:ext cx="3503100" cy="4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50" b="1">
                <a:solidFill>
                  <a:schemeClr val="dk2"/>
                </a:solidFill>
              </a:rPr>
              <a:t>Person, Cell phone</a:t>
            </a:r>
            <a:endParaRPr sz="2200" b="1">
              <a:solidFill>
                <a:schemeClr val="dk2"/>
              </a:solidFill>
            </a:endParaRPr>
          </a:p>
        </p:txBody>
      </p:sp>
      <p:sp>
        <p:nvSpPr>
          <p:cNvPr id="866" name="Google Shape;866;p41"/>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
        <p:cNvGrpSpPr/>
        <p:nvPr/>
      </p:nvGrpSpPr>
      <p:grpSpPr>
        <a:xfrm>
          <a:off x="0" y="0"/>
          <a:ext cx="0" cy="0"/>
          <a:chOff x="0" y="0"/>
          <a:chExt cx="0" cy="0"/>
        </a:xfrm>
      </p:grpSpPr>
      <p:grpSp>
        <p:nvGrpSpPr>
          <p:cNvPr id="135" name="Google Shape;135;p15"/>
          <p:cNvGrpSpPr/>
          <p:nvPr/>
        </p:nvGrpSpPr>
        <p:grpSpPr>
          <a:xfrm>
            <a:off x="0" y="0"/>
            <a:ext cx="12192001" cy="6858000"/>
            <a:chOff x="0" y="0"/>
            <a:chExt cx="12192001" cy="6858000"/>
          </a:xfrm>
        </p:grpSpPr>
        <p:pic>
          <p:nvPicPr>
            <p:cNvPr id="136" name="Google Shape;136;p15"/>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137" name="Google Shape;137;p15"/>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138" name="Google Shape;138;p15"/>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139" name="Google Shape;139;p15"/>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140" name="Google Shape;140;p15"/>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141" name="Google Shape;141;p15"/>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142" name="Google Shape;142;p15"/>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143" name="Google Shape;143;p15"/>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144" name="Google Shape;144;p15"/>
          <p:cNvSpPr txBox="1"/>
          <p:nvPr/>
        </p:nvSpPr>
        <p:spPr>
          <a:xfrm>
            <a:off x="1473200" y="2470150"/>
            <a:ext cx="1566228" cy="9588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a:ea typeface="Impact"/>
                <a:cs typeface="Impact"/>
                <a:sym typeface="Impact"/>
              </a:rPr>
              <a:t>01</a:t>
            </a:r>
            <a:endParaRPr sz="1100" b="0" i="0" u="none" strike="noStrike" cap="none">
              <a:solidFill>
                <a:schemeClr val="dk1"/>
              </a:solidFill>
              <a:latin typeface="Calibri"/>
              <a:ea typeface="Calibri"/>
              <a:cs typeface="Calibri"/>
              <a:sym typeface="Calibri"/>
            </a:endParaRPr>
          </a:p>
        </p:txBody>
      </p:sp>
      <p:sp>
        <p:nvSpPr>
          <p:cNvPr id="145" name="Google Shape;145;p15"/>
          <p:cNvSpPr txBox="1"/>
          <p:nvPr/>
        </p:nvSpPr>
        <p:spPr>
          <a:xfrm>
            <a:off x="1482039" y="3474225"/>
            <a:ext cx="5171224" cy="400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Introduction &amp; Related Works</a:t>
            </a:r>
            <a:endParaRPr sz="1100" b="0" i="0" u="none" strike="noStrike" cap="none">
              <a:solidFill>
                <a:schemeClr val="dk1"/>
              </a:solidFill>
              <a:latin typeface="Calibri"/>
              <a:ea typeface="Calibri"/>
              <a:cs typeface="Calibri"/>
              <a:sym typeface="Calibri"/>
            </a:endParaRPr>
          </a:p>
        </p:txBody>
      </p:sp>
      <p:sp>
        <p:nvSpPr>
          <p:cNvPr id="146" name="Google Shape;146;p15"/>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47" name="Google Shape;147;p15"/>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148" name="Google Shape;148;p15"/>
          <p:cNvPicPr preferRelativeResize="0"/>
          <p:nvPr/>
        </p:nvPicPr>
        <p:blipFill rotWithShape="1">
          <a:blip r:embed="rId4">
            <a:alphaModFix/>
          </a:blip>
          <a:srcRect/>
          <a:stretch/>
        </p:blipFill>
        <p:spPr>
          <a:xfrm>
            <a:off x="6338608" y="762000"/>
            <a:ext cx="4961964" cy="3721473"/>
          </a:xfrm>
          <a:prstGeom prst="rect">
            <a:avLst/>
          </a:prstGeom>
          <a:noFill/>
          <a:ln>
            <a:noFill/>
          </a:ln>
        </p:spPr>
      </p:pic>
      <p:sp>
        <p:nvSpPr>
          <p:cNvPr id="149" name="Google Shape;149;p15"/>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42"/>
          <p:cNvSpPr txBox="1"/>
          <p:nvPr/>
        </p:nvSpPr>
        <p:spPr>
          <a:xfrm>
            <a:off x="489800" y="319400"/>
            <a:ext cx="10326000" cy="533700"/>
          </a:xfrm>
          <a:prstGeom prst="rect">
            <a:avLst/>
          </a:prstGeom>
          <a:noFill/>
          <a:ln>
            <a:noFill/>
          </a:ln>
        </p:spPr>
        <p:txBody>
          <a:bodyPr spcFirstLastPara="1" wrap="square" lIns="91425" tIns="91425" rIns="91425" bIns="91425" anchor="t" anchorCtr="0">
            <a:spAutoFit/>
          </a:bodyPr>
          <a:lstStyle/>
          <a:p>
            <a:pPr marL="0" lvl="0" indent="0" algn="l" rtl="0">
              <a:lnSpc>
                <a:spcPct val="81000"/>
              </a:lnSpc>
              <a:spcBef>
                <a:spcPts val="0"/>
              </a:spcBef>
              <a:spcAft>
                <a:spcPts val="0"/>
              </a:spcAft>
              <a:buNone/>
            </a:pPr>
            <a:r>
              <a:rPr lang="en-US" sz="2800" b="1">
                <a:solidFill>
                  <a:srgbClr val="225870"/>
                </a:solidFill>
                <a:latin typeface="Microsoft Yahei"/>
                <a:ea typeface="Microsoft Yahei"/>
                <a:cs typeface="Microsoft Yahei"/>
                <a:sym typeface="Microsoft Yahei"/>
              </a:rPr>
              <a:t>References</a:t>
            </a:r>
            <a:endParaRPr sz="2800" b="1">
              <a:solidFill>
                <a:srgbClr val="225870"/>
              </a:solidFill>
              <a:latin typeface="Microsoft Yahei"/>
              <a:ea typeface="Microsoft Yahei"/>
              <a:cs typeface="Microsoft Yahei"/>
              <a:sym typeface="Microsoft Yahei"/>
            </a:endParaRPr>
          </a:p>
        </p:txBody>
      </p:sp>
      <p:sp>
        <p:nvSpPr>
          <p:cNvPr id="872" name="Google Shape;872;p42"/>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873" name="Google Shape;873;p42"/>
          <p:cNvSpPr txBox="1"/>
          <p:nvPr/>
        </p:nvSpPr>
        <p:spPr>
          <a:xfrm>
            <a:off x="853250" y="853100"/>
            <a:ext cx="9599100" cy="567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[1] Firoj Alam, Ferda Ofli, and Muhammad Imran. Crisismmd: Multimodal twitter datasets from natural disasters. In Twelfth International AAAI Conference on Web and Social Media, 2018</a:t>
            </a:r>
            <a:endParaRPr/>
          </a:p>
          <a:p>
            <a:pPr marL="0" lvl="0" indent="0" algn="l" rtl="0">
              <a:spcBef>
                <a:spcPts val="0"/>
              </a:spcBef>
              <a:spcAft>
                <a:spcPts val="0"/>
              </a:spcAft>
              <a:buNone/>
            </a:pPr>
            <a:r>
              <a:rPr lang="en-US"/>
              <a:t>[2] Zhu, R. (2020). Enhance multimodal transformer with external label and in-domain pretrain: Hateful meme challenge winning solution. arXiv preprint arXiv:2012.08290.</a:t>
            </a:r>
            <a:endParaRPr/>
          </a:p>
          <a:p>
            <a:pPr marL="0" lvl="0" indent="0" algn="l" rtl="0">
              <a:spcBef>
                <a:spcPts val="0"/>
              </a:spcBef>
              <a:spcAft>
                <a:spcPts val="0"/>
              </a:spcAft>
              <a:buNone/>
            </a:pPr>
            <a:r>
              <a:rPr lang="en-US"/>
              <a:t>[3]Constantin, M. G., Pârvu, D. S., Stanciu, C., Ionascu, D., &amp; Ionescu, B. (2021, July). Hateful meme detection with multimodal deep neural networks. In 2021 International Symposium on Signals, Circuits and Systems (ISSCS) (pp. 1-4). IEEE.</a:t>
            </a:r>
            <a:endParaRPr/>
          </a:p>
          <a:p>
            <a:pPr marL="0" lvl="0" indent="0" algn="l" rtl="0">
              <a:spcBef>
                <a:spcPts val="0"/>
              </a:spcBef>
              <a:spcAft>
                <a:spcPts val="0"/>
              </a:spcAft>
              <a:buNone/>
            </a:pPr>
            <a:r>
              <a:rPr lang="en-US"/>
              <a:t>[4]Velioglu, R., &amp; Rose, J. (2020). Detecting hate speech in memes using multimodal deep learning approaches: Prize-winning solution to hateful memes challenge. arXiv preprint arXiv:2012.12975.</a:t>
            </a:r>
            <a:endParaRPr/>
          </a:p>
          <a:p>
            <a:pPr marL="0" lvl="0" indent="0" algn="l" rtl="0">
              <a:spcBef>
                <a:spcPts val="0"/>
              </a:spcBef>
              <a:spcAft>
                <a:spcPts val="0"/>
              </a:spcAft>
              <a:buNone/>
            </a:pPr>
            <a:r>
              <a:rPr lang="en-US"/>
              <a:t>[5]Wanbo, L., &amp; Suying, L. (2021, May). Research on multi-modal hateful meme detection. In 2021 2nd International Conference on Artificial Intelligence and Information Systems (pp. 1-10).</a:t>
            </a:r>
            <a:endParaRPr/>
          </a:p>
          <a:p>
            <a:pPr marL="0" marR="0" lvl="0" indent="0" algn="l" rtl="0">
              <a:lnSpc>
                <a:spcPct val="100000"/>
              </a:lnSpc>
              <a:spcBef>
                <a:spcPts val="0"/>
              </a:spcBef>
              <a:spcAft>
                <a:spcPts val="0"/>
              </a:spcAft>
              <a:buNone/>
            </a:pPr>
            <a:r>
              <a:rPr lang="en-US"/>
              <a:t>[6] “TF–IDF.” Wikipedia, Wikimedia Foundation, 11 Feb. 2022, https://en.wikipedia.org/wiki/Tf%E2%80%93idf. </a:t>
            </a:r>
            <a:endParaRPr/>
          </a:p>
          <a:p>
            <a:pPr marL="0" lvl="0" indent="0" algn="l" rtl="0">
              <a:lnSpc>
                <a:spcPct val="90000"/>
              </a:lnSpc>
              <a:spcBef>
                <a:spcPts val="0"/>
              </a:spcBef>
              <a:spcAft>
                <a:spcPts val="0"/>
              </a:spcAft>
              <a:buClr>
                <a:schemeClr val="dk1"/>
              </a:buClr>
              <a:buSzPts val="1100"/>
              <a:buFont typeface="Arial"/>
              <a:buNone/>
            </a:pPr>
            <a:r>
              <a:rPr lang="en-US"/>
              <a:t>[7] Zhang, Ye, and Byron Wallace. "A sensitivity analysis of (and practitioners' guide to) convolutional neural networks for sentence classification." arXiv preprint arXiv:1510.03820 (2015).</a:t>
            </a:r>
            <a:endParaRPr/>
          </a:p>
          <a:p>
            <a:pPr marL="0" lvl="0" indent="0" algn="l" rtl="0">
              <a:lnSpc>
                <a:spcPct val="90000"/>
              </a:lnSpc>
              <a:spcBef>
                <a:spcPts val="0"/>
              </a:spcBef>
              <a:spcAft>
                <a:spcPts val="0"/>
              </a:spcAft>
              <a:buClr>
                <a:schemeClr val="dk1"/>
              </a:buClr>
              <a:buSzPts val="1100"/>
              <a:buFont typeface="Arial"/>
              <a:buNone/>
            </a:pPr>
            <a:r>
              <a:rPr lang="en-US"/>
              <a:t>[8] Devlin, Jacob, et al. "Bert: Pre-training of deep bidirectional transformers    for language understanding." arXiv preprint arXiv:1810.04805 (2018).</a:t>
            </a:r>
            <a:endParaRPr/>
          </a:p>
          <a:p>
            <a:pPr marL="0" lvl="0" indent="0" algn="l" rtl="0">
              <a:lnSpc>
                <a:spcPct val="90000"/>
              </a:lnSpc>
              <a:spcBef>
                <a:spcPts val="0"/>
              </a:spcBef>
              <a:spcAft>
                <a:spcPts val="0"/>
              </a:spcAft>
              <a:buNone/>
            </a:pPr>
            <a:r>
              <a:rPr lang="en-US"/>
              <a:t>[9] He, Kaiming, et al. “Deep Residual Learning for Image Recognition.” 2016 IEEE Conference on Computer Vision and Pattern Recognition (CVPR), 2016, </a:t>
            </a:r>
            <a:r>
              <a:rPr lang="en-US" u="sng">
                <a:solidFill>
                  <a:schemeClr val="hlink"/>
                </a:solidFill>
                <a:hlinkClick r:id="rId3"/>
              </a:rPr>
              <a:t>https://doi.org/10.1109/cvpr.2016.90</a:t>
            </a:r>
            <a:r>
              <a:rPr lang="en-US"/>
              <a:t>.</a:t>
            </a:r>
            <a:endParaRPr/>
          </a:p>
          <a:p>
            <a:pPr marL="0" lvl="0" indent="0" algn="l" rtl="0">
              <a:lnSpc>
                <a:spcPct val="90000"/>
              </a:lnSpc>
              <a:spcBef>
                <a:spcPts val="0"/>
              </a:spcBef>
              <a:spcAft>
                <a:spcPts val="0"/>
              </a:spcAft>
              <a:buNone/>
            </a:pPr>
            <a:r>
              <a:rPr lang="en-US"/>
              <a:t>[10] Redmon, Joseph, et al. “You Only Look Once: Unified, Real-Time Object Detection.” 2016 IEEE Conference on Computer Vision and Pattern Recognition (CVPR), 2016, https://doi.org/10.1109/cvpr.2016.91. </a:t>
            </a:r>
            <a:endParaRPr/>
          </a:p>
          <a:p>
            <a:pPr marL="0" lvl="0" indent="0" algn="l" rtl="0">
              <a:lnSpc>
                <a:spcPct val="90000"/>
              </a:lnSpc>
              <a:spcBef>
                <a:spcPts val="0"/>
              </a:spcBef>
              <a:spcAft>
                <a:spcPts val="0"/>
              </a:spcAft>
              <a:buNone/>
            </a:pPr>
            <a:r>
              <a:rPr lang="en-US"/>
              <a:t>[11] Viola, P., and M. Jones. “Rapid Object Detection Using a Boosted Cascade of Simple Features.” Proceedings of the 2001 IEEE Computer Society Conference on Computer Vision and Pattern Recognition. CVPR 2001,</a:t>
            </a:r>
            <a:r>
              <a:rPr lang="en-US">
                <a:uFill>
                  <a:noFill/>
                </a:uFill>
                <a:hlinkClick r:id="rId4"/>
              </a:rPr>
              <a:t> https://doi.org/10.1109/cvpr.2001.990517</a:t>
            </a:r>
            <a:r>
              <a:rPr lang="en-US"/>
              <a:t>.</a:t>
            </a:r>
            <a:endParaRPr/>
          </a:p>
          <a:p>
            <a:pPr marL="0" lvl="0" indent="0" algn="l" rtl="0">
              <a:lnSpc>
                <a:spcPct val="90000"/>
              </a:lnSpc>
              <a:spcBef>
                <a:spcPts val="0"/>
              </a:spcBef>
              <a:spcAft>
                <a:spcPts val="0"/>
              </a:spcAft>
              <a:buNone/>
            </a:pPr>
            <a:r>
              <a:rPr lang="en-US"/>
              <a:t>[12]Li, L. H., Yatskar, M., Yin, D., Hsieh, C. J., &amp; Chang, K. W. (2019). Visualbert: A simple and performant baseline for vision and language. arXiv preprint arXiv:1908.03557.</a:t>
            </a:r>
            <a:endParaRPr/>
          </a:p>
          <a:p>
            <a:pPr marL="0" lvl="0" indent="0" algn="l" rtl="0">
              <a:lnSpc>
                <a:spcPct val="90000"/>
              </a:lnSpc>
              <a:spcBef>
                <a:spcPts val="0"/>
              </a:spcBef>
              <a:spcAft>
                <a:spcPts val="0"/>
              </a:spcAft>
              <a:buNone/>
            </a:pPr>
            <a:r>
              <a:rPr lang="en-US"/>
              <a:t>[13]Ren, S., He, K., Girshick, R., &amp; Sun, J. (2015). Faster r-cnn: Towards real-time object detection with region proposal networks. Advances in neural information processing systems, 28.</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5"/>
        <p:cNvGrpSpPr/>
        <p:nvPr/>
      </p:nvGrpSpPr>
      <p:grpSpPr>
        <a:xfrm>
          <a:off x="0" y="0"/>
          <a:ext cx="0" cy="0"/>
          <a:chOff x="0" y="0"/>
          <a:chExt cx="0" cy="0"/>
        </a:xfrm>
      </p:grpSpPr>
      <p:grpSp>
        <p:nvGrpSpPr>
          <p:cNvPr id="896" name="Google Shape;896;p44"/>
          <p:cNvGrpSpPr/>
          <p:nvPr/>
        </p:nvGrpSpPr>
        <p:grpSpPr>
          <a:xfrm>
            <a:off x="0" y="0"/>
            <a:ext cx="12192001" cy="6858000"/>
            <a:chOff x="0" y="0"/>
            <a:chExt cx="12192001" cy="6858000"/>
          </a:xfrm>
        </p:grpSpPr>
        <p:pic>
          <p:nvPicPr>
            <p:cNvPr id="897" name="Google Shape;897;p44"/>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898" name="Google Shape;898;p44"/>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899" name="Google Shape;899;p44"/>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900" name="Google Shape;900;p44"/>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901" name="Google Shape;901;p44"/>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902" name="Google Shape;902;p44"/>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903" name="Google Shape;903;p44"/>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904" name="Google Shape;904;p44"/>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905" name="Google Shape;905;p44"/>
          <p:cNvSpPr/>
          <p:nvPr/>
        </p:nvSpPr>
        <p:spPr>
          <a:xfrm>
            <a:off x="0" y="0"/>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gradFill>
            <a:gsLst>
              <a:gs pos="0">
                <a:srgbClr val="225870"/>
              </a:gs>
              <a:gs pos="100000">
                <a:srgbClr val="225870"/>
              </a:gs>
            </a:gsLst>
            <a:lin ang="18900000" scaled="0"/>
          </a:gra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906" name="Google Shape;906;p44"/>
          <p:cNvSpPr txBox="1"/>
          <p:nvPr/>
        </p:nvSpPr>
        <p:spPr>
          <a:xfrm>
            <a:off x="2381527" y="2373360"/>
            <a:ext cx="7428900" cy="6447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4800" b="0" i="0" u="none" strike="noStrike" cap="none">
                <a:solidFill>
                  <a:srgbClr val="FFFFFF"/>
                </a:solidFill>
                <a:latin typeface="Arial"/>
                <a:ea typeface="Arial"/>
                <a:cs typeface="Arial"/>
                <a:sym typeface="Arial"/>
              </a:rPr>
              <a:t>Thanks for your listening!</a:t>
            </a:r>
            <a:endParaRPr sz="1100" b="0" i="0" u="none" strike="noStrike" cap="none">
              <a:solidFill>
                <a:schemeClr val="dk1"/>
              </a:solidFill>
              <a:latin typeface="Calibri"/>
              <a:ea typeface="Calibri"/>
              <a:cs typeface="Calibri"/>
              <a:sym typeface="Calibri"/>
            </a:endParaRPr>
          </a:p>
        </p:txBody>
      </p:sp>
      <p:sp>
        <p:nvSpPr>
          <p:cNvPr id="908" name="Google Shape;908;p44"/>
          <p:cNvSpPr txBox="1"/>
          <p:nvPr/>
        </p:nvSpPr>
        <p:spPr>
          <a:xfrm>
            <a:off x="5285890" y="4235780"/>
            <a:ext cx="1620000" cy="216919"/>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endParaRPr sz="1100" b="0" i="0" u="none" strike="noStrike" cap="none" dirty="0">
              <a:solidFill>
                <a:schemeClr val="dk1"/>
              </a:solidFill>
              <a:latin typeface="Calibri"/>
              <a:ea typeface="Calibri"/>
              <a:cs typeface="Calibri"/>
              <a:sym typeface="Calibri"/>
            </a:endParaRPr>
          </a:p>
        </p:txBody>
      </p:sp>
      <p:sp>
        <p:nvSpPr>
          <p:cNvPr id="909" name="Google Shape;909;p44"/>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3"/>
        <p:cNvGrpSpPr/>
        <p:nvPr/>
      </p:nvGrpSpPr>
      <p:grpSpPr>
        <a:xfrm>
          <a:off x="0" y="0"/>
          <a:ext cx="0" cy="0"/>
          <a:chOff x="0" y="0"/>
          <a:chExt cx="0" cy="0"/>
        </a:xfrm>
      </p:grpSpPr>
      <p:pic>
        <p:nvPicPr>
          <p:cNvPr id="154" name="Google Shape;154;p16"/>
          <p:cNvPicPr preferRelativeResize="0"/>
          <p:nvPr/>
        </p:nvPicPr>
        <p:blipFill rotWithShape="1">
          <a:blip r:embed="rId3">
            <a:alphaModFix/>
          </a:blip>
          <a:srcRect/>
          <a:stretch/>
        </p:blipFill>
        <p:spPr>
          <a:xfrm>
            <a:off x="3920337" y="3673920"/>
            <a:ext cx="4239857" cy="3169398"/>
          </a:xfrm>
          <a:prstGeom prst="rect">
            <a:avLst/>
          </a:prstGeom>
          <a:noFill/>
          <a:ln>
            <a:noFill/>
          </a:ln>
        </p:spPr>
      </p:pic>
      <p:pic>
        <p:nvPicPr>
          <p:cNvPr id="155" name="Google Shape;155;p16"/>
          <p:cNvPicPr preferRelativeResize="0"/>
          <p:nvPr/>
        </p:nvPicPr>
        <p:blipFill rotWithShape="1">
          <a:blip r:embed="rId3">
            <a:alphaModFix/>
          </a:blip>
          <a:srcRect/>
          <a:stretch/>
        </p:blipFill>
        <p:spPr>
          <a:xfrm>
            <a:off x="-3975" y="-14630"/>
            <a:ext cx="3924300" cy="3924300"/>
          </a:xfrm>
          <a:prstGeom prst="rect">
            <a:avLst/>
          </a:prstGeom>
          <a:noFill/>
          <a:ln>
            <a:noFill/>
          </a:ln>
        </p:spPr>
      </p:pic>
      <p:pic>
        <p:nvPicPr>
          <p:cNvPr id="156" name="Google Shape;156;p16"/>
          <p:cNvPicPr preferRelativeResize="0"/>
          <p:nvPr/>
        </p:nvPicPr>
        <p:blipFill rotWithShape="1">
          <a:blip r:embed="rId3">
            <a:alphaModFix/>
          </a:blip>
          <a:srcRect/>
          <a:stretch/>
        </p:blipFill>
        <p:spPr>
          <a:xfrm>
            <a:off x="3920236" y="-14580"/>
            <a:ext cx="3924300" cy="3924300"/>
          </a:xfrm>
          <a:prstGeom prst="rect">
            <a:avLst/>
          </a:prstGeom>
          <a:noFill/>
          <a:ln>
            <a:noFill/>
          </a:ln>
        </p:spPr>
      </p:pic>
      <p:pic>
        <p:nvPicPr>
          <p:cNvPr id="157" name="Google Shape;157;p16"/>
          <p:cNvPicPr preferRelativeResize="0"/>
          <p:nvPr/>
        </p:nvPicPr>
        <p:blipFill rotWithShape="1">
          <a:blip r:embed="rId3">
            <a:alphaModFix/>
          </a:blip>
          <a:srcRect/>
          <a:stretch/>
        </p:blipFill>
        <p:spPr>
          <a:xfrm>
            <a:off x="7808612" y="-78680"/>
            <a:ext cx="3924300" cy="3924300"/>
          </a:xfrm>
          <a:prstGeom prst="rect">
            <a:avLst/>
          </a:prstGeom>
          <a:noFill/>
          <a:ln>
            <a:noFill/>
          </a:ln>
        </p:spPr>
      </p:pic>
      <p:pic>
        <p:nvPicPr>
          <p:cNvPr id="158" name="Google Shape;158;p16"/>
          <p:cNvPicPr preferRelativeResize="0"/>
          <p:nvPr/>
        </p:nvPicPr>
        <p:blipFill rotWithShape="1">
          <a:blip r:embed="rId3">
            <a:alphaModFix/>
          </a:blip>
          <a:srcRect/>
          <a:stretch/>
        </p:blipFill>
        <p:spPr>
          <a:xfrm>
            <a:off x="-3975" y="3909619"/>
            <a:ext cx="3924300" cy="2933700"/>
          </a:xfrm>
          <a:prstGeom prst="rect">
            <a:avLst/>
          </a:prstGeom>
          <a:noFill/>
          <a:ln>
            <a:noFill/>
          </a:ln>
        </p:spPr>
      </p:pic>
      <p:pic>
        <p:nvPicPr>
          <p:cNvPr id="159" name="Google Shape;159;p16"/>
          <p:cNvPicPr preferRelativeResize="0"/>
          <p:nvPr/>
        </p:nvPicPr>
        <p:blipFill rotWithShape="1">
          <a:blip r:embed="rId3">
            <a:alphaModFix/>
          </a:blip>
          <a:srcRect/>
          <a:stretch/>
        </p:blipFill>
        <p:spPr>
          <a:xfrm>
            <a:off x="7844637" y="3909619"/>
            <a:ext cx="3924300" cy="2933700"/>
          </a:xfrm>
          <a:prstGeom prst="rect">
            <a:avLst/>
          </a:prstGeom>
          <a:noFill/>
          <a:ln>
            <a:noFill/>
          </a:ln>
        </p:spPr>
      </p:pic>
      <p:pic>
        <p:nvPicPr>
          <p:cNvPr id="160" name="Google Shape;160;p16"/>
          <p:cNvPicPr preferRelativeResize="0"/>
          <p:nvPr/>
        </p:nvPicPr>
        <p:blipFill rotWithShape="1">
          <a:blip r:embed="rId3">
            <a:alphaModFix/>
          </a:blip>
          <a:srcRect/>
          <a:stretch/>
        </p:blipFill>
        <p:spPr>
          <a:xfrm>
            <a:off x="11768937" y="-14630"/>
            <a:ext cx="419100" cy="3924300"/>
          </a:xfrm>
          <a:prstGeom prst="rect">
            <a:avLst/>
          </a:prstGeom>
          <a:noFill/>
          <a:ln>
            <a:noFill/>
          </a:ln>
        </p:spPr>
      </p:pic>
      <p:pic>
        <p:nvPicPr>
          <p:cNvPr id="161" name="Google Shape;161;p16"/>
          <p:cNvPicPr preferRelativeResize="0"/>
          <p:nvPr/>
        </p:nvPicPr>
        <p:blipFill rotWithShape="1">
          <a:blip r:embed="rId3">
            <a:alphaModFix/>
          </a:blip>
          <a:srcRect/>
          <a:stretch/>
        </p:blipFill>
        <p:spPr>
          <a:xfrm>
            <a:off x="11768937" y="3909669"/>
            <a:ext cx="419101" cy="2933700"/>
          </a:xfrm>
          <a:prstGeom prst="rect">
            <a:avLst/>
          </a:prstGeom>
          <a:noFill/>
          <a:ln>
            <a:noFill/>
          </a:ln>
        </p:spPr>
      </p:pic>
      <p:sp>
        <p:nvSpPr>
          <p:cNvPr id="162" name="Google Shape;162;p16"/>
          <p:cNvSpPr/>
          <p:nvPr/>
        </p:nvSpPr>
        <p:spPr>
          <a:xfrm>
            <a:off x="6195112" y="2586903"/>
            <a:ext cx="1491139" cy="1562283"/>
          </a:xfrm>
          <a:custGeom>
            <a:avLst/>
            <a:gdLst/>
            <a:ahLst/>
            <a:cxnLst/>
            <a:rect l="l" t="t" r="r" b="b"/>
            <a:pathLst>
              <a:path w="1491139" h="1562283" extrusionOk="0">
                <a:moveTo>
                  <a:pt x="1193" y="781141"/>
                </a:moveTo>
                <a:cubicBezTo>
                  <a:pt x="0" y="514408"/>
                  <a:pt x="141616" y="267424"/>
                  <a:pt x="372417" y="133712"/>
                </a:cubicBezTo>
                <a:cubicBezTo>
                  <a:pt x="603218" y="0"/>
                  <a:pt x="887921" y="0"/>
                  <a:pt x="1118722" y="133712"/>
                </a:cubicBezTo>
                <a:cubicBezTo>
                  <a:pt x="1349523" y="267424"/>
                  <a:pt x="1491139" y="514408"/>
                  <a:pt x="1489946" y="781141"/>
                </a:cubicBezTo>
                <a:cubicBezTo>
                  <a:pt x="1491139" y="1047875"/>
                  <a:pt x="1349523" y="1294858"/>
                  <a:pt x="1118722" y="1428571"/>
                </a:cubicBezTo>
                <a:cubicBezTo>
                  <a:pt x="887921" y="1562283"/>
                  <a:pt x="603218" y="1562283"/>
                  <a:pt x="372417" y="1428571"/>
                </a:cubicBezTo>
                <a:cubicBezTo>
                  <a:pt x="141616" y="1294858"/>
                  <a:pt x="0" y="1047875"/>
                  <a:pt x="1193" y="781141"/>
                </a:cubicBez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3" name="Google Shape;163;p16"/>
          <p:cNvSpPr/>
          <p:nvPr/>
        </p:nvSpPr>
        <p:spPr>
          <a:xfrm>
            <a:off x="5681609" y="3395245"/>
            <a:ext cx="1369094" cy="1434414"/>
          </a:xfrm>
          <a:custGeom>
            <a:avLst/>
            <a:gdLst/>
            <a:ahLst/>
            <a:cxnLst/>
            <a:rect l="l" t="t" r="r" b="b"/>
            <a:pathLst>
              <a:path w="1369094" h="1434414" extrusionOk="0">
                <a:moveTo>
                  <a:pt x="1095" y="717207"/>
                </a:moveTo>
                <a:cubicBezTo>
                  <a:pt x="0" y="472305"/>
                  <a:pt x="130025" y="245536"/>
                  <a:pt x="341935" y="122768"/>
                </a:cubicBezTo>
                <a:cubicBezTo>
                  <a:pt x="553846" y="0"/>
                  <a:pt x="815247" y="0"/>
                  <a:pt x="1027158" y="122768"/>
                </a:cubicBezTo>
                <a:cubicBezTo>
                  <a:pt x="1239069" y="245536"/>
                  <a:pt x="1369094" y="472305"/>
                  <a:pt x="1367999" y="717207"/>
                </a:cubicBezTo>
                <a:cubicBezTo>
                  <a:pt x="1369094" y="962109"/>
                  <a:pt x="1239069" y="1188878"/>
                  <a:pt x="1027158" y="1311646"/>
                </a:cubicBezTo>
                <a:cubicBezTo>
                  <a:pt x="815247" y="1434414"/>
                  <a:pt x="553846" y="1434414"/>
                  <a:pt x="341935" y="1311646"/>
                </a:cubicBezTo>
                <a:cubicBezTo>
                  <a:pt x="130025" y="1188878"/>
                  <a:pt x="0" y="962109"/>
                  <a:pt x="1095" y="717207"/>
                </a:cubicBezTo>
                <a:close/>
              </a:path>
            </a:pathLst>
          </a:custGeom>
          <a:solidFill>
            <a:srgbClr val="BFBFBF"/>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4" name="Google Shape;164;p16"/>
          <p:cNvSpPr/>
          <p:nvPr/>
        </p:nvSpPr>
        <p:spPr>
          <a:xfrm>
            <a:off x="4713097" y="2032799"/>
            <a:ext cx="1730281" cy="1812833"/>
          </a:xfrm>
          <a:custGeom>
            <a:avLst/>
            <a:gdLst/>
            <a:ahLst/>
            <a:cxnLst/>
            <a:rect l="l" t="t" r="r" b="b"/>
            <a:pathLst>
              <a:path w="1730281" h="1812833" extrusionOk="0">
                <a:moveTo>
                  <a:pt x="1384" y="906417"/>
                </a:moveTo>
                <a:cubicBezTo>
                  <a:pt x="0" y="596906"/>
                  <a:pt x="164328" y="310312"/>
                  <a:pt x="432143" y="155156"/>
                </a:cubicBezTo>
                <a:cubicBezTo>
                  <a:pt x="699959" y="0"/>
                  <a:pt x="1030322" y="0"/>
                  <a:pt x="1298137" y="155156"/>
                </a:cubicBezTo>
                <a:cubicBezTo>
                  <a:pt x="1565953" y="310312"/>
                  <a:pt x="1730281" y="596906"/>
                  <a:pt x="1728897" y="906417"/>
                </a:cubicBezTo>
                <a:cubicBezTo>
                  <a:pt x="1730281" y="1215927"/>
                  <a:pt x="1565953" y="1502521"/>
                  <a:pt x="1298137" y="1657677"/>
                </a:cubicBezTo>
                <a:cubicBezTo>
                  <a:pt x="1030322" y="1812833"/>
                  <a:pt x="699959" y="1812833"/>
                  <a:pt x="432143" y="1657677"/>
                </a:cubicBezTo>
                <a:cubicBezTo>
                  <a:pt x="164328" y="1502521"/>
                  <a:pt x="0" y="1215927"/>
                  <a:pt x="1384" y="906417"/>
                </a:cubicBezTo>
                <a:close/>
              </a:path>
            </a:pathLst>
          </a:custGeom>
          <a:solidFill>
            <a:srgbClr val="D9D9D9"/>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65" name="Google Shape;165;p16"/>
          <p:cNvSpPr txBox="1"/>
          <p:nvPr/>
        </p:nvSpPr>
        <p:spPr>
          <a:xfrm>
            <a:off x="406400" y="349136"/>
            <a:ext cx="51711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Introduction &amp; Related Works</a:t>
            </a:r>
            <a:endParaRPr sz="1100" b="0" i="0" u="none" strike="noStrike" cap="none">
              <a:solidFill>
                <a:schemeClr val="dk1"/>
              </a:solidFill>
              <a:latin typeface="Calibri"/>
              <a:ea typeface="Calibri"/>
              <a:cs typeface="Calibri"/>
              <a:sym typeface="Calibri"/>
            </a:endParaRPr>
          </a:p>
        </p:txBody>
      </p:sp>
      <p:sp>
        <p:nvSpPr>
          <p:cNvPr id="166" name="Google Shape;166;p16"/>
          <p:cNvSpPr txBox="1"/>
          <p:nvPr/>
        </p:nvSpPr>
        <p:spPr>
          <a:xfrm>
            <a:off x="6553191" y="2918450"/>
            <a:ext cx="1257900" cy="4746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81000"/>
              </a:lnSpc>
              <a:spcBef>
                <a:spcPts val="0"/>
              </a:spcBef>
              <a:spcAft>
                <a:spcPts val="0"/>
              </a:spcAft>
              <a:buNone/>
            </a:pPr>
            <a:r>
              <a:rPr lang="en-US" sz="1800" b="1">
                <a:solidFill>
                  <a:srgbClr val="FFFFFF"/>
                </a:solidFill>
                <a:latin typeface="Microsoft YaHei"/>
                <a:ea typeface="Microsoft YaHei"/>
                <a:cs typeface="Microsoft YaHei"/>
                <a:sym typeface="Microsoft YaHei"/>
              </a:rPr>
              <a:t>Related</a:t>
            </a:r>
            <a:endParaRPr sz="1800" b="1">
              <a:solidFill>
                <a:srgbClr val="FFFFFF"/>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r>
              <a:rPr lang="en-US" sz="1800" b="1">
                <a:solidFill>
                  <a:srgbClr val="FFFFFF"/>
                </a:solidFill>
                <a:latin typeface="Microsoft YaHei"/>
                <a:ea typeface="Microsoft YaHei"/>
                <a:cs typeface="Microsoft YaHei"/>
                <a:sym typeface="Microsoft YaHei"/>
              </a:rPr>
              <a:t>Work</a:t>
            </a:r>
            <a:endParaRPr sz="1800" b="1">
              <a:solidFill>
                <a:srgbClr val="FFFFFF"/>
              </a:solidFill>
              <a:latin typeface="Microsoft YaHei"/>
              <a:ea typeface="Microsoft YaHei"/>
              <a:cs typeface="Microsoft YaHei"/>
              <a:sym typeface="Microsoft YaHei"/>
            </a:endParaRPr>
          </a:p>
        </p:txBody>
      </p:sp>
      <p:sp>
        <p:nvSpPr>
          <p:cNvPr id="167" name="Google Shape;167;p16"/>
          <p:cNvSpPr txBox="1"/>
          <p:nvPr/>
        </p:nvSpPr>
        <p:spPr>
          <a:xfrm>
            <a:off x="809600" y="1390625"/>
            <a:ext cx="4872000" cy="24057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800" i="0" u="none" strike="noStrike" cap="none">
                <a:solidFill>
                  <a:srgbClr val="212121"/>
                </a:solidFill>
              </a:rPr>
              <a:t>Motivation for this topic：</a:t>
            </a:r>
            <a:endParaRPr sz="1800" i="0" u="none" strike="noStrike" cap="none">
              <a:solidFill>
                <a:srgbClr val="212121"/>
              </a:solidFill>
            </a:endParaRPr>
          </a:p>
          <a:p>
            <a:pPr marL="457200" marR="0" lvl="0" indent="-342900" algn="l" rtl="0">
              <a:lnSpc>
                <a:spcPct val="113400"/>
              </a:lnSpc>
              <a:spcBef>
                <a:spcPts val="0"/>
              </a:spcBef>
              <a:spcAft>
                <a:spcPts val="0"/>
              </a:spcAft>
              <a:buClr>
                <a:schemeClr val="dk1"/>
              </a:buClr>
              <a:buSzPts val="1800"/>
              <a:buChar char="●"/>
            </a:pPr>
            <a:r>
              <a:rPr lang="en-US" sz="1800">
                <a:solidFill>
                  <a:schemeClr val="dk1"/>
                </a:solidFill>
              </a:rPr>
              <a:t>Promote discrimination and prejudice </a:t>
            </a:r>
            <a:endParaRPr sz="1800">
              <a:solidFill>
                <a:schemeClr val="dk1"/>
              </a:solidFill>
            </a:endParaRPr>
          </a:p>
          <a:p>
            <a:pPr marL="457200" marR="0" lvl="0" indent="-342900" algn="l" rtl="0">
              <a:lnSpc>
                <a:spcPct val="113400"/>
              </a:lnSpc>
              <a:spcBef>
                <a:spcPts val="0"/>
              </a:spcBef>
              <a:spcAft>
                <a:spcPts val="0"/>
              </a:spcAft>
              <a:buClr>
                <a:schemeClr val="dk1"/>
              </a:buClr>
              <a:buSzPts val="1800"/>
              <a:buChar char="●"/>
            </a:pPr>
            <a:r>
              <a:rPr lang="en-US" sz="1800">
                <a:solidFill>
                  <a:schemeClr val="dk1"/>
                </a:solidFill>
              </a:rPr>
              <a:t>Increase the frequency of violent and terrorist incidents in real life</a:t>
            </a:r>
            <a:endParaRPr sz="1800">
              <a:solidFill>
                <a:srgbClr val="212121"/>
              </a:solidFill>
            </a:endParaRPr>
          </a:p>
          <a:p>
            <a:pPr marL="0" lvl="0" indent="0" algn="l" rtl="0">
              <a:lnSpc>
                <a:spcPct val="113400"/>
              </a:lnSpc>
              <a:spcBef>
                <a:spcPts val="0"/>
              </a:spcBef>
              <a:spcAft>
                <a:spcPts val="0"/>
              </a:spcAft>
              <a:buClr>
                <a:schemeClr val="dk1"/>
              </a:buClr>
              <a:buFont typeface="Arial"/>
              <a:buNone/>
            </a:pPr>
            <a:r>
              <a:rPr lang="en-US" sz="1800">
                <a:solidFill>
                  <a:schemeClr val="dk1"/>
                </a:solidFill>
              </a:rPr>
              <a:t>Definition of the hateful meme</a:t>
            </a:r>
            <a:r>
              <a:rPr lang="en-US" sz="1800" baseline="30000">
                <a:solidFill>
                  <a:schemeClr val="dk1"/>
                </a:solidFill>
              </a:rPr>
              <a:t>[1]</a:t>
            </a:r>
            <a:endParaRPr sz="1800" baseline="30000">
              <a:solidFill>
                <a:schemeClr val="dk1"/>
              </a:solidFill>
            </a:endParaRPr>
          </a:p>
          <a:p>
            <a:pPr marL="0" lvl="0" indent="0" algn="l" rtl="0">
              <a:lnSpc>
                <a:spcPct val="113400"/>
              </a:lnSpc>
              <a:spcBef>
                <a:spcPts val="0"/>
              </a:spcBef>
              <a:spcAft>
                <a:spcPts val="0"/>
              </a:spcAft>
              <a:buClr>
                <a:schemeClr val="dk1"/>
              </a:buClr>
              <a:buFont typeface="Arial"/>
              <a:buNone/>
            </a:pPr>
            <a:endParaRPr sz="1800">
              <a:solidFill>
                <a:schemeClr val="dk1"/>
              </a:solidFill>
            </a:endParaRPr>
          </a:p>
          <a:p>
            <a:pPr marL="0" marR="0" lvl="0" indent="0" algn="l" rtl="0">
              <a:lnSpc>
                <a:spcPct val="113400"/>
              </a:lnSpc>
              <a:spcBef>
                <a:spcPts val="0"/>
              </a:spcBef>
              <a:spcAft>
                <a:spcPts val="0"/>
              </a:spcAft>
              <a:buNone/>
            </a:pPr>
            <a:endParaRPr sz="1600">
              <a:solidFill>
                <a:srgbClr val="212121"/>
              </a:solidFill>
            </a:endParaRPr>
          </a:p>
          <a:p>
            <a:pPr marL="457200" marR="0" lvl="0" indent="0" algn="l" rtl="0">
              <a:lnSpc>
                <a:spcPct val="113400"/>
              </a:lnSpc>
              <a:spcBef>
                <a:spcPts val="0"/>
              </a:spcBef>
              <a:spcAft>
                <a:spcPts val="0"/>
              </a:spcAft>
              <a:buNone/>
            </a:pPr>
            <a:endParaRPr/>
          </a:p>
        </p:txBody>
      </p:sp>
      <p:sp>
        <p:nvSpPr>
          <p:cNvPr id="168" name="Google Shape;168;p16"/>
          <p:cNvSpPr txBox="1"/>
          <p:nvPr/>
        </p:nvSpPr>
        <p:spPr>
          <a:xfrm>
            <a:off x="7876288" y="520800"/>
            <a:ext cx="3702600" cy="24321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endParaRPr sz="1600" i="0" u="none" strike="noStrike" cap="none">
              <a:solidFill>
                <a:srgbClr val="24456C"/>
              </a:solidFill>
            </a:endParaRPr>
          </a:p>
          <a:p>
            <a:pPr marL="0" marR="0" lvl="0" indent="0" algn="l" rtl="0">
              <a:lnSpc>
                <a:spcPct val="113400"/>
              </a:lnSpc>
              <a:spcBef>
                <a:spcPts val="0"/>
              </a:spcBef>
              <a:spcAft>
                <a:spcPts val="0"/>
              </a:spcAft>
              <a:buNone/>
            </a:pPr>
            <a:endParaRPr sz="1600">
              <a:solidFill>
                <a:srgbClr val="24456C"/>
              </a:solidFill>
            </a:endParaRPr>
          </a:p>
          <a:p>
            <a:pPr marL="0" marR="0" lvl="0" indent="0" algn="l" rtl="0">
              <a:lnSpc>
                <a:spcPct val="113400"/>
              </a:lnSpc>
              <a:spcBef>
                <a:spcPts val="0"/>
              </a:spcBef>
              <a:spcAft>
                <a:spcPts val="0"/>
              </a:spcAft>
              <a:buNone/>
            </a:pPr>
            <a:endParaRPr sz="1800" i="0" u="none" strike="noStrike" cap="none">
              <a:solidFill>
                <a:srgbClr val="225870"/>
              </a:solidFill>
            </a:endParaRPr>
          </a:p>
          <a:p>
            <a:pPr marL="0" marR="0" lvl="0" indent="0" algn="l" rtl="0">
              <a:lnSpc>
                <a:spcPct val="113400"/>
              </a:lnSpc>
              <a:spcBef>
                <a:spcPts val="0"/>
              </a:spcBef>
              <a:spcAft>
                <a:spcPts val="0"/>
              </a:spcAft>
              <a:buNone/>
            </a:pPr>
            <a:endParaRPr sz="1800">
              <a:solidFill>
                <a:srgbClr val="225870"/>
              </a:solidFill>
            </a:endParaRPr>
          </a:p>
          <a:p>
            <a:pPr marL="0" marR="0" lvl="0" indent="0" algn="l" rtl="0">
              <a:lnSpc>
                <a:spcPct val="113400"/>
              </a:lnSpc>
              <a:spcBef>
                <a:spcPts val="0"/>
              </a:spcBef>
              <a:spcAft>
                <a:spcPts val="0"/>
              </a:spcAft>
              <a:buNone/>
            </a:pPr>
            <a:r>
              <a:rPr lang="en-US" sz="1800" i="0" u="none" strike="noStrike" cap="none">
                <a:solidFill>
                  <a:srgbClr val="225870"/>
                </a:solidFill>
              </a:rPr>
              <a:t>Related Work:</a:t>
            </a:r>
            <a:endParaRPr sz="1800" i="0" u="none" strike="noStrike" cap="none">
              <a:solidFill>
                <a:srgbClr val="225870"/>
              </a:solidFill>
            </a:endParaRPr>
          </a:p>
          <a:p>
            <a:pPr marL="199999" marR="0" lvl="0" indent="-212699" algn="l" rtl="0">
              <a:lnSpc>
                <a:spcPct val="113400"/>
              </a:lnSpc>
              <a:spcBef>
                <a:spcPts val="0"/>
              </a:spcBef>
              <a:spcAft>
                <a:spcPts val="0"/>
              </a:spcAft>
              <a:buClr>
                <a:srgbClr val="225870"/>
              </a:buClr>
              <a:buSzPts val="1800"/>
              <a:buChar char="•"/>
            </a:pPr>
            <a:r>
              <a:rPr lang="en-US" sz="1800" i="0" u="none" strike="noStrike" cap="none">
                <a:solidFill>
                  <a:srgbClr val="225870"/>
                </a:solidFill>
              </a:rPr>
              <a:t> Concat BERT</a:t>
            </a:r>
            <a:r>
              <a:rPr lang="en-US" sz="1800" baseline="30000">
                <a:solidFill>
                  <a:schemeClr val="dk2"/>
                </a:solidFill>
              </a:rPr>
              <a:t>[2]</a:t>
            </a:r>
            <a:endParaRPr sz="1600">
              <a:solidFill>
                <a:schemeClr val="dk2"/>
              </a:solidFill>
            </a:endParaRPr>
          </a:p>
          <a:p>
            <a:pPr marL="199999" marR="0" lvl="0" indent="-212699" algn="l" rtl="0">
              <a:lnSpc>
                <a:spcPct val="113400"/>
              </a:lnSpc>
              <a:spcBef>
                <a:spcPts val="0"/>
              </a:spcBef>
              <a:spcAft>
                <a:spcPts val="0"/>
              </a:spcAft>
              <a:buClr>
                <a:srgbClr val="225870"/>
              </a:buClr>
              <a:buSzPts val="1800"/>
              <a:buChar char="•"/>
            </a:pPr>
            <a:r>
              <a:rPr lang="en-US" sz="1800" i="0" u="none" strike="noStrike" cap="none">
                <a:solidFill>
                  <a:srgbClr val="225870"/>
                </a:solidFill>
              </a:rPr>
              <a:t> </a:t>
            </a:r>
            <a:r>
              <a:rPr lang="en-US" sz="1800" b="1" i="0" u="none" strike="noStrike" cap="none">
                <a:solidFill>
                  <a:srgbClr val="225870"/>
                </a:solidFill>
              </a:rPr>
              <a:t>Visual BERT</a:t>
            </a:r>
            <a:r>
              <a:rPr lang="en-US" sz="1800" baseline="30000">
                <a:solidFill>
                  <a:schemeClr val="dk2"/>
                </a:solidFill>
              </a:rPr>
              <a:t>[3][4]</a:t>
            </a:r>
            <a:endParaRPr sz="1600">
              <a:solidFill>
                <a:schemeClr val="dk2"/>
              </a:solidFill>
            </a:endParaRPr>
          </a:p>
          <a:p>
            <a:pPr marL="199999" marR="0" lvl="0" indent="-212699" algn="l" rtl="0">
              <a:lnSpc>
                <a:spcPct val="113400"/>
              </a:lnSpc>
              <a:spcBef>
                <a:spcPts val="0"/>
              </a:spcBef>
              <a:spcAft>
                <a:spcPts val="0"/>
              </a:spcAft>
              <a:buClr>
                <a:srgbClr val="225870"/>
              </a:buClr>
              <a:buSzPts val="1800"/>
              <a:buChar char="•"/>
            </a:pPr>
            <a:r>
              <a:rPr lang="en-US" sz="1800" i="0" u="none" strike="noStrike" cap="none">
                <a:solidFill>
                  <a:srgbClr val="225870"/>
                </a:solidFill>
              </a:rPr>
              <a:t> UNITER</a:t>
            </a:r>
            <a:r>
              <a:rPr lang="en-US" sz="1800" baseline="30000">
                <a:solidFill>
                  <a:schemeClr val="dk2"/>
                </a:solidFill>
              </a:rPr>
              <a:t>[5]</a:t>
            </a:r>
            <a:endParaRPr sz="1600">
              <a:solidFill>
                <a:schemeClr val="dk2"/>
              </a:solidFill>
            </a:endParaRPr>
          </a:p>
        </p:txBody>
      </p:sp>
      <p:sp>
        <p:nvSpPr>
          <p:cNvPr id="169" name="Google Shape;169;p16"/>
          <p:cNvSpPr txBox="1"/>
          <p:nvPr/>
        </p:nvSpPr>
        <p:spPr>
          <a:xfrm>
            <a:off x="3756292" y="5029200"/>
            <a:ext cx="5784300" cy="830400"/>
          </a:xfrm>
          <a:prstGeom prst="rect">
            <a:avLst/>
          </a:prstGeom>
          <a:solidFill>
            <a:srgbClr val="FFFFFF">
              <a:alpha val="0"/>
            </a:srgbClr>
          </a:solidFill>
          <a:ln>
            <a:noFill/>
          </a:ln>
        </p:spPr>
        <p:txBody>
          <a:bodyPr spcFirstLastPara="1" wrap="square" lIns="31750" tIns="12700" rIns="31750" bIns="12700" anchor="t" anchorCtr="0">
            <a:spAutoFit/>
          </a:bodyPr>
          <a:lstStyle/>
          <a:p>
            <a:pPr marL="199999" marR="0" lvl="0" indent="-199999" algn="l" rtl="0">
              <a:lnSpc>
                <a:spcPct val="113400"/>
              </a:lnSpc>
              <a:spcBef>
                <a:spcPts val="0"/>
              </a:spcBef>
              <a:spcAft>
                <a:spcPts val="0"/>
              </a:spcAft>
              <a:buClr>
                <a:schemeClr val="dk1"/>
              </a:buClr>
              <a:buSzPts val="1600"/>
              <a:buChar char="•"/>
            </a:pPr>
            <a:r>
              <a:rPr lang="en-US" sz="1600" i="0" u="none" strike="noStrike" cap="none">
                <a:solidFill>
                  <a:srgbClr val="000000"/>
                </a:solidFill>
              </a:rPr>
              <a:t>Extract important features from both text and image</a:t>
            </a:r>
            <a:endParaRPr sz="1100" i="0" u="none" strike="noStrike" cap="none">
              <a:solidFill>
                <a:schemeClr val="dk1"/>
              </a:solidFill>
            </a:endParaRPr>
          </a:p>
          <a:p>
            <a:pPr marL="199999" marR="0" lvl="0" indent="-199999" algn="l" rtl="0">
              <a:lnSpc>
                <a:spcPct val="113400"/>
              </a:lnSpc>
              <a:spcBef>
                <a:spcPts val="0"/>
              </a:spcBef>
              <a:spcAft>
                <a:spcPts val="0"/>
              </a:spcAft>
              <a:buClr>
                <a:srgbClr val="000000"/>
              </a:buClr>
              <a:buSzPts val="1600"/>
              <a:buChar char="•"/>
            </a:pPr>
            <a:r>
              <a:rPr lang="en-US" sz="1600" i="0" u="none" strike="noStrike" cap="none">
                <a:solidFill>
                  <a:srgbClr val="000000"/>
                </a:solidFill>
              </a:rPr>
              <a:t>Concat the multimodal features</a:t>
            </a:r>
            <a:endParaRPr/>
          </a:p>
          <a:p>
            <a:pPr marL="199999" marR="0" lvl="0" indent="-199999" algn="l" rtl="0">
              <a:lnSpc>
                <a:spcPct val="113400"/>
              </a:lnSpc>
              <a:spcBef>
                <a:spcPts val="0"/>
              </a:spcBef>
              <a:spcAft>
                <a:spcPts val="0"/>
              </a:spcAft>
              <a:buClr>
                <a:srgbClr val="000000"/>
              </a:buClr>
              <a:buSzPts val="1600"/>
              <a:buChar char="•"/>
            </a:pPr>
            <a:r>
              <a:rPr lang="en-US" sz="1600" i="0" u="none" strike="noStrike" cap="none">
                <a:solidFill>
                  <a:srgbClr val="000000"/>
                </a:solidFill>
              </a:rPr>
              <a:t>Classify the meme with multimodal features input </a:t>
            </a:r>
            <a:endParaRPr/>
          </a:p>
        </p:txBody>
      </p:sp>
      <p:sp>
        <p:nvSpPr>
          <p:cNvPr id="170" name="Google Shape;170;p16"/>
          <p:cNvSpPr txBox="1"/>
          <p:nvPr/>
        </p:nvSpPr>
        <p:spPr>
          <a:xfrm>
            <a:off x="4783385" y="2605550"/>
            <a:ext cx="1589700" cy="719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a:solidFill>
                  <a:srgbClr val="212121"/>
                </a:solidFill>
                <a:latin typeface="Microsoft Yahei"/>
                <a:ea typeface="Microsoft Yahei"/>
                <a:cs typeface="Microsoft Yahei"/>
                <a:sym typeface="Microsoft Yahei"/>
              </a:rPr>
              <a:t>Motivation &amp; Background Information</a:t>
            </a:r>
            <a:endParaRPr/>
          </a:p>
        </p:txBody>
      </p:sp>
      <p:sp>
        <p:nvSpPr>
          <p:cNvPr id="171" name="Google Shape;171;p16"/>
          <p:cNvSpPr txBox="1"/>
          <p:nvPr/>
        </p:nvSpPr>
        <p:spPr>
          <a:xfrm>
            <a:off x="5907113" y="3962400"/>
            <a:ext cx="1069800" cy="5769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000000"/>
                </a:solidFill>
                <a:latin typeface="Microsoft Yahei"/>
                <a:ea typeface="Microsoft Yahei"/>
                <a:cs typeface="Microsoft Yahei"/>
                <a:sym typeface="Microsoft Yahei"/>
              </a:rPr>
              <a:t>Method </a:t>
            </a:r>
            <a:endParaRPr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72" name="Google Shape;172;p16"/>
          <p:cNvSpPr/>
          <p:nvPr/>
        </p:nvSpPr>
        <p:spPr>
          <a:xfrm>
            <a:off x="6040234" y="-14580"/>
            <a:ext cx="1216304" cy="2363686"/>
          </a:xfrm>
          <a:custGeom>
            <a:avLst/>
            <a:gdLst/>
            <a:ahLst/>
            <a:cxnLst/>
            <a:rect l="l" t="t" r="r" b="b"/>
            <a:pathLst>
              <a:path w="1216304" h="2363686" extrusionOk="0">
                <a:moveTo>
                  <a:pt x="1216305" y="0"/>
                </a:moveTo>
                <a:cubicBezTo>
                  <a:pt x="27890" y="0"/>
                  <a:pt x="27890" y="2363686"/>
                  <a:pt x="0" y="2363686"/>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p:nvPr/>
        </p:nvSpPr>
        <p:spPr>
          <a:xfrm>
            <a:off x="1" y="3581400"/>
            <a:ext cx="5120513" cy="3225800"/>
          </a:xfrm>
          <a:custGeom>
            <a:avLst/>
            <a:gdLst/>
            <a:ahLst/>
            <a:cxnLst/>
            <a:rect l="l" t="t" r="r" b="b"/>
            <a:pathLst>
              <a:path w="5120513" h="3225800" extrusionOk="0">
                <a:moveTo>
                  <a:pt x="0" y="3225800"/>
                </a:moveTo>
                <a:cubicBezTo>
                  <a:pt x="2591092" y="3225800"/>
                  <a:pt x="2591092" y="0"/>
                  <a:pt x="5120513" y="0"/>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7679868" y="3802850"/>
            <a:ext cx="4508157" cy="1937550"/>
          </a:xfrm>
          <a:custGeom>
            <a:avLst/>
            <a:gdLst/>
            <a:ahLst/>
            <a:cxnLst/>
            <a:rect l="l" t="t" r="r" b="b"/>
            <a:pathLst>
              <a:path w="4508157" h="1937550" extrusionOk="0">
                <a:moveTo>
                  <a:pt x="0" y="0"/>
                </a:moveTo>
                <a:cubicBezTo>
                  <a:pt x="2254085" y="0"/>
                  <a:pt x="2254085" y="1937550"/>
                  <a:pt x="4508157" y="1937550"/>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1000"/>
                                        <p:tgtEl>
                                          <p:spTgt spid="166"/>
                                        </p:tgtEl>
                                      </p:cBhvr>
                                    </p:animEffect>
                                  </p:childTnLst>
                                </p:cTn>
                              </p:par>
                              <p:par>
                                <p:cTn id="8" presetID="10" presetClass="entr" presetSubtype="0" fill="hold"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1000"/>
                                        <p:tgtEl>
                                          <p:spTgt spid="167"/>
                                        </p:tgtEl>
                                      </p:cBhvr>
                                    </p:animEffect>
                                  </p:childTnLst>
                                </p:cTn>
                              </p:par>
                              <p:par>
                                <p:cTn id="11" presetID="10" presetClass="entr" presetSubtype="0" fill="hold" nodeType="with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1000"/>
                                        <p:tgtEl>
                                          <p:spTgt spid="168"/>
                                        </p:tgtEl>
                                      </p:cBhvr>
                                    </p:animEffect>
                                  </p:childTnLst>
                                </p:cTn>
                              </p:par>
                              <p:par>
                                <p:cTn id="14" presetID="10" presetClass="entr" presetSubtype="0" fill="hold" nodeType="withEffect">
                                  <p:stCondLst>
                                    <p:cond delay="0"/>
                                  </p:stCondLst>
                                  <p:childTnLst>
                                    <p:set>
                                      <p:cBhvr>
                                        <p:cTn id="15" dur="1" fill="hold">
                                          <p:stCondLst>
                                            <p:cond delay="0"/>
                                          </p:stCondLst>
                                        </p:cTn>
                                        <p:tgtEl>
                                          <p:spTgt spid="169"/>
                                        </p:tgtEl>
                                        <p:attrNameLst>
                                          <p:attrName>style.visibility</p:attrName>
                                        </p:attrNameLst>
                                      </p:cBhvr>
                                      <p:to>
                                        <p:strVal val="visible"/>
                                      </p:to>
                                    </p:set>
                                    <p:animEffect transition="in" filter="fade">
                                      <p:cBhvr>
                                        <p:cTn id="16" dur="1000"/>
                                        <p:tgtEl>
                                          <p:spTgt spid="169"/>
                                        </p:tgtEl>
                                      </p:cBhvr>
                                    </p:animEffect>
                                  </p:childTnLst>
                                </p:cTn>
                              </p:par>
                              <p:par>
                                <p:cTn id="17" presetID="10" presetClass="entr" presetSubtype="0" fill="hold" nodeType="withEffect">
                                  <p:stCondLst>
                                    <p:cond delay="0"/>
                                  </p:stCondLst>
                                  <p:childTnLst>
                                    <p:set>
                                      <p:cBhvr>
                                        <p:cTn id="18" dur="1" fill="hold">
                                          <p:stCondLst>
                                            <p:cond delay="0"/>
                                          </p:stCondLst>
                                        </p:cTn>
                                        <p:tgtEl>
                                          <p:spTgt spid="172"/>
                                        </p:tgtEl>
                                        <p:attrNameLst>
                                          <p:attrName>style.visibility</p:attrName>
                                        </p:attrNameLst>
                                      </p:cBhvr>
                                      <p:to>
                                        <p:strVal val="visible"/>
                                      </p:to>
                                    </p:set>
                                    <p:animEffect transition="in" filter="fade">
                                      <p:cBhvr>
                                        <p:cTn id="19" dur="1000"/>
                                        <p:tgtEl>
                                          <p:spTgt spid="172"/>
                                        </p:tgtEl>
                                      </p:cBhvr>
                                    </p:animEffect>
                                  </p:childTnLst>
                                </p:cTn>
                              </p:par>
                              <p:par>
                                <p:cTn id="20" presetID="10" presetClass="entr" presetSubtype="0" fill="hold" nodeType="withEffect">
                                  <p:stCondLst>
                                    <p:cond delay="0"/>
                                  </p:stCondLst>
                                  <p:childTnLst>
                                    <p:set>
                                      <p:cBhvr>
                                        <p:cTn id="21" dur="1" fill="hold">
                                          <p:stCondLst>
                                            <p:cond delay="0"/>
                                          </p:stCondLst>
                                        </p:cTn>
                                        <p:tgtEl>
                                          <p:spTgt spid="173"/>
                                        </p:tgtEl>
                                        <p:attrNameLst>
                                          <p:attrName>style.visibility</p:attrName>
                                        </p:attrNameLst>
                                      </p:cBhvr>
                                      <p:to>
                                        <p:strVal val="visible"/>
                                      </p:to>
                                    </p:set>
                                    <p:animEffect transition="in" filter="fade">
                                      <p:cBhvr>
                                        <p:cTn id="22" dur="1000"/>
                                        <p:tgtEl>
                                          <p:spTgt spid="173"/>
                                        </p:tgtEl>
                                      </p:cBhvr>
                                    </p:animEffect>
                                  </p:childTnLst>
                                </p:cTn>
                              </p:par>
                              <p:par>
                                <p:cTn id="23" presetID="10" presetClass="entr" presetSubtype="0" fill="hold" nodeType="withEffect">
                                  <p:stCondLst>
                                    <p:cond delay="0"/>
                                  </p:stCondLst>
                                  <p:childTnLst>
                                    <p:set>
                                      <p:cBhvr>
                                        <p:cTn id="24" dur="1" fill="hold">
                                          <p:stCondLst>
                                            <p:cond delay="0"/>
                                          </p:stCondLst>
                                        </p:cTn>
                                        <p:tgtEl>
                                          <p:spTgt spid="174"/>
                                        </p:tgtEl>
                                        <p:attrNameLst>
                                          <p:attrName>style.visibility</p:attrName>
                                        </p:attrNameLst>
                                      </p:cBhvr>
                                      <p:to>
                                        <p:strVal val="visible"/>
                                      </p:to>
                                    </p:set>
                                    <p:animEffect transition="in" filter="fade">
                                      <p:cBhvr>
                                        <p:cTn id="25"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9"/>
        <p:cNvGrpSpPr/>
        <p:nvPr/>
      </p:nvGrpSpPr>
      <p:grpSpPr>
        <a:xfrm>
          <a:off x="0" y="0"/>
          <a:ext cx="0" cy="0"/>
          <a:chOff x="0" y="0"/>
          <a:chExt cx="0" cy="0"/>
        </a:xfrm>
      </p:grpSpPr>
      <p:pic>
        <p:nvPicPr>
          <p:cNvPr id="180" name="Google Shape;180;p17"/>
          <p:cNvPicPr preferRelativeResize="0"/>
          <p:nvPr/>
        </p:nvPicPr>
        <p:blipFill rotWithShape="1">
          <a:blip r:embed="rId3">
            <a:alphaModFix/>
          </a:blip>
          <a:srcRect/>
          <a:stretch/>
        </p:blipFill>
        <p:spPr>
          <a:xfrm>
            <a:off x="3920337" y="3673920"/>
            <a:ext cx="4239857" cy="3169398"/>
          </a:xfrm>
          <a:prstGeom prst="rect">
            <a:avLst/>
          </a:prstGeom>
          <a:noFill/>
          <a:ln>
            <a:noFill/>
          </a:ln>
        </p:spPr>
      </p:pic>
      <p:pic>
        <p:nvPicPr>
          <p:cNvPr id="181" name="Google Shape;181;p17"/>
          <p:cNvPicPr preferRelativeResize="0"/>
          <p:nvPr/>
        </p:nvPicPr>
        <p:blipFill rotWithShape="1">
          <a:blip r:embed="rId3">
            <a:alphaModFix/>
          </a:blip>
          <a:srcRect/>
          <a:stretch/>
        </p:blipFill>
        <p:spPr>
          <a:xfrm>
            <a:off x="-3975" y="-14630"/>
            <a:ext cx="3924300" cy="3924300"/>
          </a:xfrm>
          <a:prstGeom prst="rect">
            <a:avLst/>
          </a:prstGeom>
          <a:noFill/>
          <a:ln>
            <a:noFill/>
          </a:ln>
        </p:spPr>
      </p:pic>
      <p:pic>
        <p:nvPicPr>
          <p:cNvPr id="182" name="Google Shape;182;p17"/>
          <p:cNvPicPr preferRelativeResize="0"/>
          <p:nvPr/>
        </p:nvPicPr>
        <p:blipFill rotWithShape="1">
          <a:blip r:embed="rId3">
            <a:alphaModFix/>
          </a:blip>
          <a:srcRect/>
          <a:stretch/>
        </p:blipFill>
        <p:spPr>
          <a:xfrm>
            <a:off x="3920236" y="-14681"/>
            <a:ext cx="3924300" cy="3924300"/>
          </a:xfrm>
          <a:prstGeom prst="rect">
            <a:avLst/>
          </a:prstGeom>
          <a:noFill/>
          <a:ln>
            <a:noFill/>
          </a:ln>
        </p:spPr>
      </p:pic>
      <p:pic>
        <p:nvPicPr>
          <p:cNvPr id="183" name="Google Shape;183;p17"/>
          <p:cNvPicPr preferRelativeResize="0"/>
          <p:nvPr/>
        </p:nvPicPr>
        <p:blipFill rotWithShape="1">
          <a:blip r:embed="rId3">
            <a:alphaModFix/>
          </a:blip>
          <a:srcRect/>
          <a:stretch/>
        </p:blipFill>
        <p:spPr>
          <a:xfrm>
            <a:off x="7844534" y="-14580"/>
            <a:ext cx="3924300" cy="3924300"/>
          </a:xfrm>
          <a:prstGeom prst="rect">
            <a:avLst/>
          </a:prstGeom>
          <a:noFill/>
          <a:ln>
            <a:noFill/>
          </a:ln>
        </p:spPr>
      </p:pic>
      <p:pic>
        <p:nvPicPr>
          <p:cNvPr id="184" name="Google Shape;184;p17"/>
          <p:cNvPicPr preferRelativeResize="0"/>
          <p:nvPr/>
        </p:nvPicPr>
        <p:blipFill rotWithShape="1">
          <a:blip r:embed="rId3">
            <a:alphaModFix/>
          </a:blip>
          <a:srcRect/>
          <a:stretch/>
        </p:blipFill>
        <p:spPr>
          <a:xfrm>
            <a:off x="-3975" y="3909619"/>
            <a:ext cx="3924300" cy="2933700"/>
          </a:xfrm>
          <a:prstGeom prst="rect">
            <a:avLst/>
          </a:prstGeom>
          <a:noFill/>
          <a:ln>
            <a:noFill/>
          </a:ln>
        </p:spPr>
      </p:pic>
      <p:pic>
        <p:nvPicPr>
          <p:cNvPr id="185" name="Google Shape;185;p17"/>
          <p:cNvPicPr preferRelativeResize="0"/>
          <p:nvPr/>
        </p:nvPicPr>
        <p:blipFill rotWithShape="1">
          <a:blip r:embed="rId3">
            <a:alphaModFix/>
          </a:blip>
          <a:srcRect/>
          <a:stretch/>
        </p:blipFill>
        <p:spPr>
          <a:xfrm>
            <a:off x="7844534" y="3923686"/>
            <a:ext cx="3924300" cy="2933700"/>
          </a:xfrm>
          <a:prstGeom prst="rect">
            <a:avLst/>
          </a:prstGeom>
          <a:noFill/>
          <a:ln>
            <a:noFill/>
          </a:ln>
        </p:spPr>
      </p:pic>
      <p:pic>
        <p:nvPicPr>
          <p:cNvPr id="186" name="Google Shape;186;p17"/>
          <p:cNvPicPr preferRelativeResize="0"/>
          <p:nvPr/>
        </p:nvPicPr>
        <p:blipFill rotWithShape="1">
          <a:blip r:embed="rId3">
            <a:alphaModFix/>
          </a:blip>
          <a:srcRect/>
          <a:stretch/>
        </p:blipFill>
        <p:spPr>
          <a:xfrm>
            <a:off x="11768937" y="-14630"/>
            <a:ext cx="419100" cy="3924300"/>
          </a:xfrm>
          <a:prstGeom prst="rect">
            <a:avLst/>
          </a:prstGeom>
          <a:noFill/>
          <a:ln>
            <a:noFill/>
          </a:ln>
        </p:spPr>
      </p:pic>
      <p:pic>
        <p:nvPicPr>
          <p:cNvPr id="187" name="Google Shape;187;p17"/>
          <p:cNvPicPr preferRelativeResize="0"/>
          <p:nvPr/>
        </p:nvPicPr>
        <p:blipFill rotWithShape="1">
          <a:blip r:embed="rId3">
            <a:alphaModFix/>
          </a:blip>
          <a:srcRect/>
          <a:stretch/>
        </p:blipFill>
        <p:spPr>
          <a:xfrm>
            <a:off x="11768937" y="3909669"/>
            <a:ext cx="419101" cy="2933700"/>
          </a:xfrm>
          <a:prstGeom prst="rect">
            <a:avLst/>
          </a:prstGeom>
          <a:noFill/>
          <a:ln>
            <a:noFill/>
          </a:ln>
        </p:spPr>
      </p:pic>
      <p:sp>
        <p:nvSpPr>
          <p:cNvPr id="188" name="Google Shape;188;p17"/>
          <p:cNvSpPr/>
          <p:nvPr/>
        </p:nvSpPr>
        <p:spPr>
          <a:xfrm>
            <a:off x="2252579" y="2130519"/>
            <a:ext cx="8064500" cy="2997200"/>
          </a:xfrm>
          <a:custGeom>
            <a:avLst/>
            <a:gdLst/>
            <a:ahLst/>
            <a:cxnLst/>
            <a:rect l="l" t="t" r="r" b="b"/>
            <a:pathLst>
              <a:path w="8064500" h="2997200" extrusionOk="0">
                <a:moveTo>
                  <a:pt x="0" y="0"/>
                </a:moveTo>
                <a:lnTo>
                  <a:pt x="0" y="0"/>
                </a:lnTo>
                <a:lnTo>
                  <a:pt x="7465060" y="0"/>
                </a:lnTo>
                <a:lnTo>
                  <a:pt x="7465060" y="0"/>
                </a:lnTo>
                <a:cubicBezTo>
                  <a:pt x="7624042" y="0"/>
                  <a:pt x="7776511" y="63155"/>
                  <a:pt x="7888928" y="175572"/>
                </a:cubicBezTo>
                <a:cubicBezTo>
                  <a:pt x="8001345" y="287988"/>
                  <a:pt x="8064500" y="440458"/>
                  <a:pt x="8064500" y="599440"/>
                </a:cubicBezTo>
                <a:lnTo>
                  <a:pt x="8064500" y="2997200"/>
                </a:lnTo>
                <a:lnTo>
                  <a:pt x="8064500" y="2997200"/>
                </a:lnTo>
                <a:lnTo>
                  <a:pt x="599440" y="2997200"/>
                </a:lnTo>
                <a:cubicBezTo>
                  <a:pt x="268378" y="2997200"/>
                  <a:pt x="0" y="2728821"/>
                  <a:pt x="0" y="2397760"/>
                </a:cubicBezTo>
                <a:lnTo>
                  <a:pt x="0" y="0"/>
                </a:lnTo>
                <a:close/>
              </a:path>
            </a:pathLst>
          </a:custGeom>
          <a:solidFill>
            <a:srgbClr val="FFFFFF"/>
          </a:solidFill>
          <a:ln w="24125" cap="flat" cmpd="sng">
            <a:solidFill>
              <a:srgbClr val="BDBDBD"/>
            </a:solidFill>
            <a:prstDash val="solid"/>
            <a:miter lim="8000"/>
            <a:headEnd type="none" w="sm" len="sm"/>
            <a:tailEnd type="none" w="sm" len="sm"/>
          </a:ln>
        </p:spPr>
        <p:txBody>
          <a:bodyPr spcFirstLastPara="1" wrap="square" lIns="127000" tIns="45700" rIns="127000" bIns="45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89" name="Google Shape;189;p17"/>
          <p:cNvSpPr/>
          <p:nvPr/>
        </p:nvSpPr>
        <p:spPr>
          <a:xfrm rot="10800000">
            <a:off x="2437206" y="1947570"/>
            <a:ext cx="3632846" cy="677128"/>
          </a:xfrm>
          <a:custGeom>
            <a:avLst/>
            <a:gdLst/>
            <a:ahLst/>
            <a:cxnLst/>
            <a:rect l="l" t="t" r="r" b="b"/>
            <a:pathLst>
              <a:path w="3632846" h="677128" extrusionOk="0">
                <a:moveTo>
                  <a:pt x="1816424" y="0"/>
                </a:moveTo>
                <a:cubicBezTo>
                  <a:pt x="2306177" y="0"/>
                  <a:pt x="3632847" y="0"/>
                  <a:pt x="3632847" y="0"/>
                </a:cubicBezTo>
                <a:cubicBezTo>
                  <a:pt x="3632847" y="0"/>
                  <a:pt x="3632847" y="242836"/>
                  <a:pt x="3632847" y="338565"/>
                </a:cubicBezTo>
                <a:cubicBezTo>
                  <a:pt x="3632847" y="525537"/>
                  <a:pt x="2819543" y="677129"/>
                  <a:pt x="1816424" y="677129"/>
                </a:cubicBezTo>
                <a:cubicBezTo>
                  <a:pt x="813304" y="677129"/>
                  <a:pt x="0" y="525537"/>
                  <a:pt x="0" y="338565"/>
                </a:cubicBezTo>
                <a:cubicBezTo>
                  <a:pt x="0" y="151593"/>
                  <a:pt x="813304" y="0"/>
                  <a:pt x="1816424" y="0"/>
                </a:cubicBezTo>
                <a:close/>
              </a:path>
            </a:pathLst>
          </a:custGeom>
          <a:solidFill>
            <a:srgbClr val="EEEEEE"/>
          </a:solidFill>
          <a:ln>
            <a:noFill/>
          </a:ln>
        </p:spPr>
        <p:txBody>
          <a:bodyPr spcFirstLastPara="1" wrap="square" lIns="127000" tIns="45700" rIns="127000" bIns="45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0" name="Google Shape;190;p17"/>
          <p:cNvSpPr/>
          <p:nvPr/>
        </p:nvSpPr>
        <p:spPr>
          <a:xfrm>
            <a:off x="1197790" y="1791304"/>
            <a:ext cx="1520796" cy="1593354"/>
          </a:xfrm>
          <a:custGeom>
            <a:avLst/>
            <a:gdLst/>
            <a:ahLst/>
            <a:cxnLst/>
            <a:rect l="l" t="t" r="r" b="b"/>
            <a:pathLst>
              <a:path w="1520796" h="1593354" extrusionOk="0">
                <a:moveTo>
                  <a:pt x="1217" y="796677"/>
                </a:moveTo>
                <a:cubicBezTo>
                  <a:pt x="0" y="524639"/>
                  <a:pt x="144433" y="272743"/>
                  <a:pt x="379824" y="136372"/>
                </a:cubicBezTo>
                <a:cubicBezTo>
                  <a:pt x="615216" y="0"/>
                  <a:pt x="905581" y="0"/>
                  <a:pt x="1140973" y="136372"/>
                </a:cubicBezTo>
                <a:cubicBezTo>
                  <a:pt x="1376364" y="272743"/>
                  <a:pt x="1520797" y="524639"/>
                  <a:pt x="1519580" y="796677"/>
                </a:cubicBezTo>
                <a:cubicBezTo>
                  <a:pt x="1520797" y="1068716"/>
                  <a:pt x="1376364" y="1320612"/>
                  <a:pt x="1140973" y="1456983"/>
                </a:cubicBezTo>
                <a:cubicBezTo>
                  <a:pt x="905581" y="1593355"/>
                  <a:pt x="615216" y="1593355"/>
                  <a:pt x="379824" y="1456983"/>
                </a:cubicBezTo>
                <a:cubicBezTo>
                  <a:pt x="144433" y="1320612"/>
                  <a:pt x="0" y="1068716"/>
                  <a:pt x="1217" y="796677"/>
                </a:cubicBezTo>
                <a:close/>
              </a:path>
            </a:pathLst>
          </a:custGeom>
          <a:solidFill>
            <a:srgbClr val="D9D9D9"/>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191" name="Google Shape;191;p17"/>
          <p:cNvSpPr txBox="1"/>
          <p:nvPr/>
        </p:nvSpPr>
        <p:spPr>
          <a:xfrm>
            <a:off x="406400" y="349136"/>
            <a:ext cx="5171224" cy="400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Introduction &amp; Related Works</a:t>
            </a:r>
            <a:endParaRPr sz="1100" b="0" i="0" u="none" strike="noStrike" cap="none">
              <a:solidFill>
                <a:schemeClr val="dk1"/>
              </a:solidFill>
              <a:latin typeface="Calibri"/>
              <a:ea typeface="Calibri"/>
              <a:cs typeface="Calibri"/>
              <a:sym typeface="Calibri"/>
            </a:endParaRPr>
          </a:p>
        </p:txBody>
      </p:sp>
      <p:sp>
        <p:nvSpPr>
          <p:cNvPr id="192" name="Google Shape;192;p17"/>
          <p:cNvSpPr txBox="1"/>
          <p:nvPr/>
        </p:nvSpPr>
        <p:spPr>
          <a:xfrm>
            <a:off x="1473200" y="2222842"/>
            <a:ext cx="1161600" cy="719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212121"/>
                </a:solidFill>
                <a:latin typeface="Microsoft Yahei"/>
                <a:ea typeface="Microsoft Yahei"/>
                <a:cs typeface="Microsoft Yahei"/>
                <a:sym typeface="Microsoft Yahei"/>
              </a:rPr>
              <a:t>Hateful</a:t>
            </a:r>
            <a:endParaRPr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800" b="1">
                <a:solidFill>
                  <a:srgbClr val="212121"/>
                </a:solidFill>
                <a:latin typeface="Microsoft Yahei"/>
                <a:ea typeface="Microsoft Yahei"/>
                <a:cs typeface="Microsoft Yahei"/>
                <a:sym typeface="Microsoft Yahei"/>
              </a:rPr>
              <a:t>Meme</a:t>
            </a:r>
            <a:endParaRPr/>
          </a:p>
          <a:p>
            <a:pPr marL="0" marR="0" lvl="0" indent="0" algn="l" rtl="0">
              <a:lnSpc>
                <a:spcPct val="81000"/>
              </a:lnSpc>
              <a:spcBef>
                <a:spcPts val="0"/>
              </a:spcBef>
              <a:spcAft>
                <a:spcPts val="0"/>
              </a:spcAft>
              <a:buNone/>
            </a:pPr>
            <a:r>
              <a:rPr lang="en-US" sz="1800" b="1" i="0" u="none" strike="noStrike" cap="none">
                <a:solidFill>
                  <a:srgbClr val="212121"/>
                </a:solidFill>
                <a:latin typeface="Microsoft Yahei"/>
                <a:ea typeface="Microsoft Yahei"/>
                <a:cs typeface="Microsoft Yahei"/>
                <a:sym typeface="Microsoft Yahei"/>
              </a:rPr>
              <a:t>Detection</a:t>
            </a:r>
            <a:endParaRPr/>
          </a:p>
        </p:txBody>
      </p:sp>
      <p:sp>
        <p:nvSpPr>
          <p:cNvPr id="193" name="Google Shape;193;p17"/>
          <p:cNvSpPr txBox="1"/>
          <p:nvPr/>
        </p:nvSpPr>
        <p:spPr>
          <a:xfrm>
            <a:off x="2718587" y="2849094"/>
            <a:ext cx="7132500" cy="19476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600" i="0" u="none" strike="noStrike" cap="none" dirty="0">
                <a:solidFill>
                  <a:srgbClr val="212121"/>
                </a:solidFill>
              </a:rPr>
              <a:t>A meme contains direct or indirect attack on people </a:t>
            </a:r>
            <a:r>
              <a:rPr lang="en-US" sz="1600" i="0" u="none" strike="noStrike" cap="none" dirty="0">
                <a:solidFill>
                  <a:srgbClr val="212121"/>
                </a:solidFill>
                <a:highlight>
                  <a:srgbClr val="D0E0E3"/>
                </a:highlight>
              </a:rPr>
              <a:t>based on characteristics</a:t>
            </a:r>
            <a:r>
              <a:rPr lang="en-US" sz="1600" i="0" u="none" strike="noStrike" cap="none" dirty="0">
                <a:solidFill>
                  <a:srgbClr val="212121"/>
                </a:solidFill>
              </a:rPr>
              <a:t>, including </a:t>
            </a:r>
            <a:r>
              <a:rPr lang="en-US" sz="1600" b="1" i="0" u="none" strike="noStrike" cap="none" dirty="0">
                <a:solidFill>
                  <a:srgbClr val="212121"/>
                </a:solidFill>
              </a:rPr>
              <a:t>ethnicity, race, nationality, immigration status, religion, caste, sex, gender identity, sexual orientation, and disability or disease. </a:t>
            </a:r>
            <a:r>
              <a:rPr lang="en-US" sz="1600" i="0" u="none" strike="noStrike" cap="none" dirty="0">
                <a:solidFill>
                  <a:srgbClr val="212121"/>
                </a:solidFill>
              </a:rPr>
              <a:t>We define </a:t>
            </a:r>
            <a:r>
              <a:rPr lang="en-US" sz="1600" i="0" u="none" strike="noStrike" cap="none" dirty="0">
                <a:solidFill>
                  <a:srgbClr val="212121"/>
                </a:solidFill>
                <a:highlight>
                  <a:srgbClr val="D0E0E3"/>
                </a:highlight>
              </a:rPr>
              <a:t>attack as violent or dehumanizing</a:t>
            </a:r>
            <a:r>
              <a:rPr lang="en-US" sz="1600" i="0" u="none" strike="noStrike" cap="none" dirty="0">
                <a:solidFill>
                  <a:srgbClr val="212121"/>
                </a:solidFill>
              </a:rPr>
              <a:t>(comparing people to non-human things,   e.g. animals) </a:t>
            </a:r>
            <a:r>
              <a:rPr lang="en-US" sz="1600" i="0" u="none" strike="noStrike" cap="none" dirty="0">
                <a:solidFill>
                  <a:srgbClr val="212121"/>
                </a:solidFill>
                <a:highlight>
                  <a:srgbClr val="D0E0E3"/>
                </a:highlight>
              </a:rPr>
              <a:t>speech, statements of inferiority, and calls for exclusion or </a:t>
            </a:r>
            <a:r>
              <a:rPr lang="en-US" sz="1600" i="0" u="none" strike="noStrike" cap="none" dirty="0" err="1">
                <a:solidFill>
                  <a:srgbClr val="212121"/>
                </a:solidFill>
                <a:highlight>
                  <a:srgbClr val="D0E0E3"/>
                </a:highlight>
              </a:rPr>
              <a:t>segregation</a:t>
            </a:r>
            <a:r>
              <a:rPr lang="en-US" sz="1600" i="0" u="none" strike="noStrike" cap="none" dirty="0" err="1">
                <a:solidFill>
                  <a:srgbClr val="212121"/>
                </a:solidFill>
              </a:rPr>
              <a:t>.A</a:t>
            </a:r>
            <a:r>
              <a:rPr lang="en-US" sz="1600" i="0" u="none" strike="noStrike" cap="none" dirty="0">
                <a:solidFill>
                  <a:srgbClr val="212121"/>
                </a:solidFill>
              </a:rPr>
              <a:t> meme includes </a:t>
            </a:r>
            <a:r>
              <a:rPr lang="en-US" sz="1600" dirty="0">
                <a:solidFill>
                  <a:srgbClr val="212121"/>
                </a:solidFill>
                <a:highlight>
                  <a:srgbClr val="D0E0E3"/>
                </a:highlight>
              </a:rPr>
              <a:t>m</a:t>
            </a:r>
            <a:r>
              <a:rPr lang="en-US" sz="1600" i="0" u="none" strike="noStrike" cap="none" dirty="0">
                <a:solidFill>
                  <a:srgbClr val="212121"/>
                </a:solidFill>
                <a:highlight>
                  <a:srgbClr val="D0E0E3"/>
                </a:highlight>
              </a:rPr>
              <a:t>ocking hate crime </a:t>
            </a:r>
            <a:r>
              <a:rPr lang="en-US" sz="1600" i="0" u="none" strike="noStrike" cap="none" dirty="0">
                <a:solidFill>
                  <a:srgbClr val="212121"/>
                </a:solidFill>
              </a:rPr>
              <a:t>is also considered hate</a:t>
            </a:r>
            <a:r>
              <a:rPr lang="en-US" sz="1600" dirty="0">
                <a:solidFill>
                  <a:srgbClr val="212121"/>
                </a:solidFill>
              </a:rPr>
              <a:t>ful meme</a:t>
            </a:r>
            <a:r>
              <a:rPr lang="en-US" sz="1600" i="0" u="none" strike="noStrike" cap="none" dirty="0">
                <a:solidFill>
                  <a:srgbClr val="212121"/>
                </a:solidFill>
              </a:rPr>
              <a:t>.</a:t>
            </a:r>
            <a:endParaRPr sz="1100" i="0" u="none" strike="noStrike" cap="none" dirty="0">
              <a:solidFill>
                <a:schemeClr val="dk1"/>
              </a:solidFill>
            </a:endParaRPr>
          </a:p>
        </p:txBody>
      </p:sp>
      <p:sp>
        <p:nvSpPr>
          <p:cNvPr id="194" name="Google Shape;194;p17"/>
          <p:cNvSpPr txBox="1"/>
          <p:nvPr/>
        </p:nvSpPr>
        <p:spPr>
          <a:xfrm>
            <a:off x="2779775" y="2150240"/>
            <a:ext cx="5715000" cy="2718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600" b="1" i="0" u="none" strike="noStrike" cap="none">
                <a:solidFill>
                  <a:srgbClr val="212121"/>
                </a:solidFill>
                <a:latin typeface="Microsoft YaHei"/>
                <a:ea typeface="Microsoft YaHei"/>
                <a:cs typeface="Microsoft YaHei"/>
                <a:sym typeface="Microsoft YaHei"/>
              </a:rPr>
              <a:t>Definition of the hateful </a:t>
            </a:r>
            <a:r>
              <a:rPr lang="en-US" sz="1600" b="1">
                <a:solidFill>
                  <a:srgbClr val="212121"/>
                </a:solidFill>
                <a:latin typeface="Microsoft YaHei"/>
                <a:ea typeface="Microsoft YaHei"/>
                <a:cs typeface="Microsoft YaHei"/>
                <a:sym typeface="Microsoft YaHei"/>
              </a:rPr>
              <a:t>meme</a:t>
            </a:r>
            <a:endParaRPr sz="1100" b="0" i="0" u="none" strike="noStrike" cap="none">
              <a:solidFill>
                <a:schemeClr val="dk1"/>
              </a:solidFill>
              <a:latin typeface="Calibri"/>
              <a:ea typeface="Calibri"/>
              <a:cs typeface="Calibri"/>
              <a:sym typeface="Calibri"/>
            </a:endParaRPr>
          </a:p>
        </p:txBody>
      </p:sp>
      <p:sp>
        <p:nvSpPr>
          <p:cNvPr id="195" name="Google Shape;195;p17"/>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1000"/>
                                        <p:tgtEl>
                                          <p:spTgt spid="188"/>
                                        </p:tgtEl>
                                      </p:cBhvr>
                                    </p:animEffect>
                                  </p:childTnLst>
                                </p:cTn>
                              </p:par>
                              <p:par>
                                <p:cTn id="8" presetID="10"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par>
                                <p:cTn id="11" presetID="10" presetClass="entr" presetSubtype="0" fill="hold" nodeType="withEffect">
                                  <p:stCondLst>
                                    <p:cond delay="0"/>
                                  </p:stCondLst>
                                  <p:childTnLst>
                                    <p:set>
                                      <p:cBhvr>
                                        <p:cTn id="12" dur="1" fill="hold">
                                          <p:stCondLst>
                                            <p:cond delay="0"/>
                                          </p:stCondLst>
                                        </p:cTn>
                                        <p:tgtEl>
                                          <p:spTgt spid="194"/>
                                        </p:tgtEl>
                                        <p:attrNameLst>
                                          <p:attrName>style.visibility</p:attrName>
                                        </p:attrNameLst>
                                      </p:cBhvr>
                                      <p:to>
                                        <p:strVal val="visible"/>
                                      </p:to>
                                    </p:set>
                                    <p:animEffect transition="in" filter="fade">
                                      <p:cBhvr>
                                        <p:cTn id="13" dur="1000"/>
                                        <p:tgtEl>
                                          <p:spTgt spid="194"/>
                                        </p:tgtEl>
                                      </p:cBhvr>
                                    </p:animEffect>
                                  </p:childTnLst>
                                </p:cTn>
                              </p:par>
                              <p:par>
                                <p:cTn id="14" presetID="10" presetClass="entr" presetSubtype="0" fill="hold" nodeType="withEffect">
                                  <p:stCondLst>
                                    <p:cond delay="0"/>
                                  </p:stCondLst>
                                  <p:childTnLst>
                                    <p:set>
                                      <p:cBhvr>
                                        <p:cTn id="15" dur="1" fill="hold">
                                          <p:stCondLst>
                                            <p:cond delay="0"/>
                                          </p:stCondLst>
                                        </p:cTn>
                                        <p:tgtEl>
                                          <p:spTgt spid="193"/>
                                        </p:tgtEl>
                                        <p:attrNameLst>
                                          <p:attrName>style.visibility</p:attrName>
                                        </p:attrNameLst>
                                      </p:cBhvr>
                                      <p:to>
                                        <p:strVal val="visible"/>
                                      </p:to>
                                    </p:set>
                                    <p:animEffect transition="in" filter="fade">
                                      <p:cBhvr>
                                        <p:cTn id="16"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pic>
        <p:nvPicPr>
          <p:cNvPr id="200" name="Google Shape;200;p18"/>
          <p:cNvPicPr preferRelativeResize="0"/>
          <p:nvPr/>
        </p:nvPicPr>
        <p:blipFill rotWithShape="1">
          <a:blip r:embed="rId3">
            <a:alphaModFix/>
          </a:blip>
          <a:srcRect/>
          <a:stretch/>
        </p:blipFill>
        <p:spPr>
          <a:xfrm>
            <a:off x="3920337" y="3673920"/>
            <a:ext cx="4239857" cy="3169398"/>
          </a:xfrm>
          <a:prstGeom prst="rect">
            <a:avLst/>
          </a:prstGeom>
          <a:noFill/>
          <a:ln>
            <a:noFill/>
          </a:ln>
        </p:spPr>
      </p:pic>
      <p:pic>
        <p:nvPicPr>
          <p:cNvPr id="201" name="Google Shape;201;p18"/>
          <p:cNvPicPr preferRelativeResize="0"/>
          <p:nvPr/>
        </p:nvPicPr>
        <p:blipFill rotWithShape="1">
          <a:blip r:embed="rId3">
            <a:alphaModFix/>
          </a:blip>
          <a:srcRect/>
          <a:stretch/>
        </p:blipFill>
        <p:spPr>
          <a:xfrm>
            <a:off x="-3975" y="-14630"/>
            <a:ext cx="3924300" cy="3924300"/>
          </a:xfrm>
          <a:prstGeom prst="rect">
            <a:avLst/>
          </a:prstGeom>
          <a:noFill/>
          <a:ln>
            <a:noFill/>
          </a:ln>
        </p:spPr>
      </p:pic>
      <p:pic>
        <p:nvPicPr>
          <p:cNvPr id="202" name="Google Shape;202;p18"/>
          <p:cNvPicPr preferRelativeResize="0"/>
          <p:nvPr/>
        </p:nvPicPr>
        <p:blipFill rotWithShape="1">
          <a:blip r:embed="rId3">
            <a:alphaModFix/>
          </a:blip>
          <a:srcRect/>
          <a:stretch/>
        </p:blipFill>
        <p:spPr>
          <a:xfrm>
            <a:off x="3920236" y="-14580"/>
            <a:ext cx="3924300" cy="3924300"/>
          </a:xfrm>
          <a:prstGeom prst="rect">
            <a:avLst/>
          </a:prstGeom>
          <a:noFill/>
          <a:ln>
            <a:noFill/>
          </a:ln>
        </p:spPr>
      </p:pic>
      <p:pic>
        <p:nvPicPr>
          <p:cNvPr id="203" name="Google Shape;203;p18"/>
          <p:cNvPicPr preferRelativeResize="0"/>
          <p:nvPr/>
        </p:nvPicPr>
        <p:blipFill rotWithShape="1">
          <a:blip r:embed="rId3">
            <a:alphaModFix/>
          </a:blip>
          <a:srcRect/>
          <a:stretch/>
        </p:blipFill>
        <p:spPr>
          <a:xfrm>
            <a:off x="7808612" y="-78680"/>
            <a:ext cx="3924300" cy="3924300"/>
          </a:xfrm>
          <a:prstGeom prst="rect">
            <a:avLst/>
          </a:prstGeom>
          <a:noFill/>
          <a:ln>
            <a:noFill/>
          </a:ln>
        </p:spPr>
      </p:pic>
      <p:pic>
        <p:nvPicPr>
          <p:cNvPr id="204" name="Google Shape;204;p18"/>
          <p:cNvPicPr preferRelativeResize="0"/>
          <p:nvPr/>
        </p:nvPicPr>
        <p:blipFill rotWithShape="1">
          <a:blip r:embed="rId3">
            <a:alphaModFix/>
          </a:blip>
          <a:srcRect/>
          <a:stretch/>
        </p:blipFill>
        <p:spPr>
          <a:xfrm>
            <a:off x="-3975" y="3909619"/>
            <a:ext cx="3924300" cy="2933700"/>
          </a:xfrm>
          <a:prstGeom prst="rect">
            <a:avLst/>
          </a:prstGeom>
          <a:noFill/>
          <a:ln>
            <a:noFill/>
          </a:ln>
        </p:spPr>
      </p:pic>
      <p:pic>
        <p:nvPicPr>
          <p:cNvPr id="205" name="Google Shape;205;p18"/>
          <p:cNvPicPr preferRelativeResize="0"/>
          <p:nvPr/>
        </p:nvPicPr>
        <p:blipFill rotWithShape="1">
          <a:blip r:embed="rId3">
            <a:alphaModFix/>
          </a:blip>
          <a:srcRect/>
          <a:stretch/>
        </p:blipFill>
        <p:spPr>
          <a:xfrm>
            <a:off x="7844637" y="3909619"/>
            <a:ext cx="3924300" cy="2933700"/>
          </a:xfrm>
          <a:prstGeom prst="rect">
            <a:avLst/>
          </a:prstGeom>
          <a:noFill/>
          <a:ln>
            <a:noFill/>
          </a:ln>
        </p:spPr>
      </p:pic>
      <p:pic>
        <p:nvPicPr>
          <p:cNvPr id="206" name="Google Shape;206;p18"/>
          <p:cNvPicPr preferRelativeResize="0"/>
          <p:nvPr/>
        </p:nvPicPr>
        <p:blipFill rotWithShape="1">
          <a:blip r:embed="rId3">
            <a:alphaModFix/>
          </a:blip>
          <a:srcRect/>
          <a:stretch/>
        </p:blipFill>
        <p:spPr>
          <a:xfrm>
            <a:off x="11768937" y="-14630"/>
            <a:ext cx="419100" cy="3924300"/>
          </a:xfrm>
          <a:prstGeom prst="rect">
            <a:avLst/>
          </a:prstGeom>
          <a:noFill/>
          <a:ln>
            <a:noFill/>
          </a:ln>
        </p:spPr>
      </p:pic>
      <p:pic>
        <p:nvPicPr>
          <p:cNvPr id="207" name="Google Shape;207;p18"/>
          <p:cNvPicPr preferRelativeResize="0"/>
          <p:nvPr/>
        </p:nvPicPr>
        <p:blipFill rotWithShape="1">
          <a:blip r:embed="rId3">
            <a:alphaModFix/>
          </a:blip>
          <a:srcRect/>
          <a:stretch/>
        </p:blipFill>
        <p:spPr>
          <a:xfrm>
            <a:off x="11768937" y="3909669"/>
            <a:ext cx="419101" cy="2933700"/>
          </a:xfrm>
          <a:prstGeom prst="rect">
            <a:avLst/>
          </a:prstGeom>
          <a:noFill/>
          <a:ln>
            <a:noFill/>
          </a:ln>
        </p:spPr>
      </p:pic>
      <p:sp>
        <p:nvSpPr>
          <p:cNvPr id="208" name="Google Shape;208;p18"/>
          <p:cNvSpPr/>
          <p:nvPr/>
        </p:nvSpPr>
        <p:spPr>
          <a:xfrm>
            <a:off x="6195112" y="2586903"/>
            <a:ext cx="1491139" cy="1562283"/>
          </a:xfrm>
          <a:custGeom>
            <a:avLst/>
            <a:gdLst/>
            <a:ahLst/>
            <a:cxnLst/>
            <a:rect l="l" t="t" r="r" b="b"/>
            <a:pathLst>
              <a:path w="1491139" h="1562283" extrusionOk="0">
                <a:moveTo>
                  <a:pt x="1193" y="781141"/>
                </a:moveTo>
                <a:cubicBezTo>
                  <a:pt x="0" y="514408"/>
                  <a:pt x="141616" y="267424"/>
                  <a:pt x="372417" y="133712"/>
                </a:cubicBezTo>
                <a:cubicBezTo>
                  <a:pt x="603218" y="0"/>
                  <a:pt x="887921" y="0"/>
                  <a:pt x="1118722" y="133712"/>
                </a:cubicBezTo>
                <a:cubicBezTo>
                  <a:pt x="1349523" y="267424"/>
                  <a:pt x="1491139" y="514408"/>
                  <a:pt x="1489946" y="781141"/>
                </a:cubicBezTo>
                <a:cubicBezTo>
                  <a:pt x="1491139" y="1047875"/>
                  <a:pt x="1349523" y="1294858"/>
                  <a:pt x="1118722" y="1428571"/>
                </a:cubicBezTo>
                <a:cubicBezTo>
                  <a:pt x="887921" y="1562283"/>
                  <a:pt x="603218" y="1562283"/>
                  <a:pt x="372417" y="1428571"/>
                </a:cubicBezTo>
                <a:cubicBezTo>
                  <a:pt x="141616" y="1294858"/>
                  <a:pt x="0" y="1047875"/>
                  <a:pt x="1193" y="781141"/>
                </a:cubicBez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09" name="Google Shape;209;p18"/>
          <p:cNvSpPr/>
          <p:nvPr/>
        </p:nvSpPr>
        <p:spPr>
          <a:xfrm>
            <a:off x="5681609" y="3395245"/>
            <a:ext cx="1369094" cy="1434414"/>
          </a:xfrm>
          <a:custGeom>
            <a:avLst/>
            <a:gdLst/>
            <a:ahLst/>
            <a:cxnLst/>
            <a:rect l="l" t="t" r="r" b="b"/>
            <a:pathLst>
              <a:path w="1369094" h="1434414" extrusionOk="0">
                <a:moveTo>
                  <a:pt x="1095" y="717207"/>
                </a:moveTo>
                <a:cubicBezTo>
                  <a:pt x="0" y="472305"/>
                  <a:pt x="130025" y="245536"/>
                  <a:pt x="341935" y="122768"/>
                </a:cubicBezTo>
                <a:cubicBezTo>
                  <a:pt x="553846" y="0"/>
                  <a:pt x="815247" y="0"/>
                  <a:pt x="1027158" y="122768"/>
                </a:cubicBezTo>
                <a:cubicBezTo>
                  <a:pt x="1239069" y="245536"/>
                  <a:pt x="1369094" y="472305"/>
                  <a:pt x="1367999" y="717207"/>
                </a:cubicBezTo>
                <a:cubicBezTo>
                  <a:pt x="1369094" y="962109"/>
                  <a:pt x="1239069" y="1188878"/>
                  <a:pt x="1027158" y="1311646"/>
                </a:cubicBezTo>
                <a:cubicBezTo>
                  <a:pt x="815247" y="1434414"/>
                  <a:pt x="553846" y="1434414"/>
                  <a:pt x="341935" y="1311646"/>
                </a:cubicBezTo>
                <a:cubicBezTo>
                  <a:pt x="130025" y="1188878"/>
                  <a:pt x="0" y="962109"/>
                  <a:pt x="1095" y="717207"/>
                </a:cubicBezTo>
                <a:close/>
              </a:path>
            </a:pathLst>
          </a:custGeom>
          <a:solidFill>
            <a:srgbClr val="BFBFBF"/>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0" name="Google Shape;210;p18"/>
          <p:cNvSpPr/>
          <p:nvPr/>
        </p:nvSpPr>
        <p:spPr>
          <a:xfrm>
            <a:off x="4713097" y="2032799"/>
            <a:ext cx="1730281" cy="1812833"/>
          </a:xfrm>
          <a:custGeom>
            <a:avLst/>
            <a:gdLst/>
            <a:ahLst/>
            <a:cxnLst/>
            <a:rect l="l" t="t" r="r" b="b"/>
            <a:pathLst>
              <a:path w="1730281" h="1812833" extrusionOk="0">
                <a:moveTo>
                  <a:pt x="1384" y="906417"/>
                </a:moveTo>
                <a:cubicBezTo>
                  <a:pt x="0" y="596906"/>
                  <a:pt x="164328" y="310312"/>
                  <a:pt x="432143" y="155156"/>
                </a:cubicBezTo>
                <a:cubicBezTo>
                  <a:pt x="699959" y="0"/>
                  <a:pt x="1030322" y="0"/>
                  <a:pt x="1298137" y="155156"/>
                </a:cubicBezTo>
                <a:cubicBezTo>
                  <a:pt x="1565953" y="310312"/>
                  <a:pt x="1730281" y="596906"/>
                  <a:pt x="1728897" y="906417"/>
                </a:cubicBezTo>
                <a:cubicBezTo>
                  <a:pt x="1730281" y="1215927"/>
                  <a:pt x="1565953" y="1502521"/>
                  <a:pt x="1298137" y="1657677"/>
                </a:cubicBezTo>
                <a:cubicBezTo>
                  <a:pt x="1030322" y="1812833"/>
                  <a:pt x="699959" y="1812833"/>
                  <a:pt x="432143" y="1657677"/>
                </a:cubicBezTo>
                <a:cubicBezTo>
                  <a:pt x="164328" y="1502521"/>
                  <a:pt x="0" y="1215927"/>
                  <a:pt x="1384" y="906417"/>
                </a:cubicBezTo>
                <a:close/>
              </a:path>
            </a:pathLst>
          </a:custGeom>
          <a:solidFill>
            <a:srgbClr val="D9D9D9"/>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1" name="Google Shape;211;p18"/>
          <p:cNvSpPr txBox="1"/>
          <p:nvPr/>
        </p:nvSpPr>
        <p:spPr>
          <a:xfrm>
            <a:off x="406400" y="349136"/>
            <a:ext cx="51711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Introduction &amp; Related Works</a:t>
            </a:r>
            <a:endParaRPr sz="1100" b="0" i="0" u="none" strike="noStrike" cap="none">
              <a:solidFill>
                <a:schemeClr val="dk1"/>
              </a:solidFill>
              <a:latin typeface="Calibri"/>
              <a:ea typeface="Calibri"/>
              <a:cs typeface="Calibri"/>
              <a:sym typeface="Calibri"/>
            </a:endParaRPr>
          </a:p>
        </p:txBody>
      </p:sp>
      <p:sp>
        <p:nvSpPr>
          <p:cNvPr id="212" name="Google Shape;212;p18"/>
          <p:cNvSpPr txBox="1"/>
          <p:nvPr/>
        </p:nvSpPr>
        <p:spPr>
          <a:xfrm>
            <a:off x="6553191" y="2918450"/>
            <a:ext cx="1257900" cy="4746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81000"/>
              </a:lnSpc>
              <a:spcBef>
                <a:spcPts val="0"/>
              </a:spcBef>
              <a:spcAft>
                <a:spcPts val="0"/>
              </a:spcAft>
              <a:buNone/>
            </a:pPr>
            <a:r>
              <a:rPr lang="en-US" sz="1800" b="1">
                <a:solidFill>
                  <a:srgbClr val="FFFFFF"/>
                </a:solidFill>
                <a:latin typeface="Microsoft YaHei"/>
                <a:ea typeface="Microsoft YaHei"/>
                <a:cs typeface="Microsoft YaHei"/>
                <a:sym typeface="Microsoft YaHei"/>
              </a:rPr>
              <a:t>Related</a:t>
            </a:r>
            <a:endParaRPr sz="1800" b="1">
              <a:solidFill>
                <a:srgbClr val="FFFFFF"/>
              </a:solidFill>
              <a:latin typeface="Microsoft YaHei"/>
              <a:ea typeface="Microsoft YaHei"/>
              <a:cs typeface="Microsoft YaHei"/>
              <a:sym typeface="Microsoft YaHei"/>
            </a:endParaRPr>
          </a:p>
          <a:p>
            <a:pPr marL="0" marR="0" lvl="0" indent="0" algn="l" rtl="0">
              <a:lnSpc>
                <a:spcPct val="81000"/>
              </a:lnSpc>
              <a:spcBef>
                <a:spcPts val="0"/>
              </a:spcBef>
              <a:spcAft>
                <a:spcPts val="0"/>
              </a:spcAft>
              <a:buNone/>
            </a:pPr>
            <a:r>
              <a:rPr lang="en-US" sz="1800" b="1">
                <a:solidFill>
                  <a:srgbClr val="FFFFFF"/>
                </a:solidFill>
                <a:latin typeface="Microsoft YaHei"/>
                <a:ea typeface="Microsoft YaHei"/>
                <a:cs typeface="Microsoft YaHei"/>
                <a:sym typeface="Microsoft YaHei"/>
              </a:rPr>
              <a:t>Work</a:t>
            </a:r>
            <a:endParaRPr sz="1800" b="1">
              <a:solidFill>
                <a:srgbClr val="FFFFFF"/>
              </a:solidFill>
              <a:latin typeface="Microsoft YaHei"/>
              <a:ea typeface="Microsoft YaHei"/>
              <a:cs typeface="Microsoft YaHei"/>
              <a:sym typeface="Microsoft YaHei"/>
            </a:endParaRPr>
          </a:p>
        </p:txBody>
      </p:sp>
      <p:sp>
        <p:nvSpPr>
          <p:cNvPr id="213" name="Google Shape;213;p18"/>
          <p:cNvSpPr txBox="1"/>
          <p:nvPr/>
        </p:nvSpPr>
        <p:spPr>
          <a:xfrm>
            <a:off x="809600" y="1390625"/>
            <a:ext cx="4872000" cy="24057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800" i="0" u="none" strike="noStrike" cap="none">
                <a:solidFill>
                  <a:srgbClr val="212121"/>
                </a:solidFill>
              </a:rPr>
              <a:t>Motivation for this topic：</a:t>
            </a:r>
            <a:endParaRPr sz="1800" i="0" u="none" strike="noStrike" cap="none">
              <a:solidFill>
                <a:srgbClr val="212121"/>
              </a:solidFill>
            </a:endParaRPr>
          </a:p>
          <a:p>
            <a:pPr marL="457200" marR="0" lvl="0" indent="-342900" algn="l" rtl="0">
              <a:lnSpc>
                <a:spcPct val="113400"/>
              </a:lnSpc>
              <a:spcBef>
                <a:spcPts val="0"/>
              </a:spcBef>
              <a:spcAft>
                <a:spcPts val="0"/>
              </a:spcAft>
              <a:buClr>
                <a:schemeClr val="dk1"/>
              </a:buClr>
              <a:buSzPts val="1800"/>
              <a:buChar char="●"/>
            </a:pPr>
            <a:r>
              <a:rPr lang="en-US" sz="1800">
                <a:solidFill>
                  <a:schemeClr val="dk1"/>
                </a:solidFill>
              </a:rPr>
              <a:t>Promote discrimination and prejudice </a:t>
            </a:r>
            <a:endParaRPr sz="1800">
              <a:solidFill>
                <a:schemeClr val="dk1"/>
              </a:solidFill>
            </a:endParaRPr>
          </a:p>
          <a:p>
            <a:pPr marL="457200" marR="0" lvl="0" indent="-342900" algn="l" rtl="0">
              <a:lnSpc>
                <a:spcPct val="113400"/>
              </a:lnSpc>
              <a:spcBef>
                <a:spcPts val="0"/>
              </a:spcBef>
              <a:spcAft>
                <a:spcPts val="0"/>
              </a:spcAft>
              <a:buClr>
                <a:schemeClr val="dk1"/>
              </a:buClr>
              <a:buSzPts val="1800"/>
              <a:buChar char="●"/>
            </a:pPr>
            <a:r>
              <a:rPr lang="en-US" sz="1800">
                <a:solidFill>
                  <a:schemeClr val="dk1"/>
                </a:solidFill>
              </a:rPr>
              <a:t>Increase the frequency of violent and terrorist incidents in real life</a:t>
            </a:r>
            <a:endParaRPr sz="1800">
              <a:solidFill>
                <a:srgbClr val="212121"/>
              </a:solidFill>
            </a:endParaRPr>
          </a:p>
          <a:p>
            <a:pPr marL="0" lvl="0" indent="0" algn="l" rtl="0">
              <a:lnSpc>
                <a:spcPct val="113400"/>
              </a:lnSpc>
              <a:spcBef>
                <a:spcPts val="0"/>
              </a:spcBef>
              <a:spcAft>
                <a:spcPts val="0"/>
              </a:spcAft>
              <a:buClr>
                <a:schemeClr val="dk1"/>
              </a:buClr>
              <a:buFont typeface="Arial"/>
              <a:buNone/>
            </a:pPr>
            <a:r>
              <a:rPr lang="en-US" sz="1800">
                <a:solidFill>
                  <a:schemeClr val="dk1"/>
                </a:solidFill>
              </a:rPr>
              <a:t>Definition of the hateful meme</a:t>
            </a:r>
            <a:r>
              <a:rPr lang="en-US" sz="1800" baseline="30000">
                <a:solidFill>
                  <a:schemeClr val="dk1"/>
                </a:solidFill>
              </a:rPr>
              <a:t>[1]</a:t>
            </a:r>
            <a:endParaRPr sz="1800" baseline="30000">
              <a:solidFill>
                <a:schemeClr val="dk1"/>
              </a:solidFill>
            </a:endParaRPr>
          </a:p>
          <a:p>
            <a:pPr marL="0" lvl="0" indent="0" algn="l" rtl="0">
              <a:lnSpc>
                <a:spcPct val="113400"/>
              </a:lnSpc>
              <a:spcBef>
                <a:spcPts val="0"/>
              </a:spcBef>
              <a:spcAft>
                <a:spcPts val="0"/>
              </a:spcAft>
              <a:buNone/>
            </a:pPr>
            <a:endParaRPr sz="1800">
              <a:solidFill>
                <a:schemeClr val="dk1"/>
              </a:solidFill>
            </a:endParaRPr>
          </a:p>
          <a:p>
            <a:pPr marL="0" marR="0" lvl="0" indent="0" algn="l" rtl="0">
              <a:lnSpc>
                <a:spcPct val="113400"/>
              </a:lnSpc>
              <a:spcBef>
                <a:spcPts val="0"/>
              </a:spcBef>
              <a:spcAft>
                <a:spcPts val="0"/>
              </a:spcAft>
              <a:buNone/>
            </a:pPr>
            <a:endParaRPr sz="1600">
              <a:solidFill>
                <a:srgbClr val="212121"/>
              </a:solidFill>
            </a:endParaRPr>
          </a:p>
          <a:p>
            <a:pPr marL="457200" marR="0" lvl="0" indent="0" algn="l" rtl="0">
              <a:lnSpc>
                <a:spcPct val="113400"/>
              </a:lnSpc>
              <a:spcBef>
                <a:spcPts val="0"/>
              </a:spcBef>
              <a:spcAft>
                <a:spcPts val="0"/>
              </a:spcAft>
              <a:buNone/>
            </a:pPr>
            <a:endParaRPr/>
          </a:p>
        </p:txBody>
      </p:sp>
      <p:sp>
        <p:nvSpPr>
          <p:cNvPr id="214" name="Google Shape;214;p18"/>
          <p:cNvSpPr txBox="1"/>
          <p:nvPr/>
        </p:nvSpPr>
        <p:spPr>
          <a:xfrm>
            <a:off x="7876288" y="520800"/>
            <a:ext cx="3702600" cy="24321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endParaRPr sz="1600" i="0" u="none" strike="noStrike" cap="none">
              <a:solidFill>
                <a:srgbClr val="24456C"/>
              </a:solidFill>
            </a:endParaRPr>
          </a:p>
          <a:p>
            <a:pPr marL="0" marR="0" lvl="0" indent="0" algn="l" rtl="0">
              <a:lnSpc>
                <a:spcPct val="113400"/>
              </a:lnSpc>
              <a:spcBef>
                <a:spcPts val="0"/>
              </a:spcBef>
              <a:spcAft>
                <a:spcPts val="0"/>
              </a:spcAft>
              <a:buNone/>
            </a:pPr>
            <a:endParaRPr sz="1600">
              <a:solidFill>
                <a:srgbClr val="24456C"/>
              </a:solidFill>
            </a:endParaRPr>
          </a:p>
          <a:p>
            <a:pPr marL="0" marR="0" lvl="0" indent="0" algn="l" rtl="0">
              <a:lnSpc>
                <a:spcPct val="113400"/>
              </a:lnSpc>
              <a:spcBef>
                <a:spcPts val="0"/>
              </a:spcBef>
              <a:spcAft>
                <a:spcPts val="0"/>
              </a:spcAft>
              <a:buNone/>
            </a:pPr>
            <a:endParaRPr sz="1800" i="0" u="none" strike="noStrike" cap="none">
              <a:solidFill>
                <a:srgbClr val="225870"/>
              </a:solidFill>
            </a:endParaRPr>
          </a:p>
          <a:p>
            <a:pPr marL="0" marR="0" lvl="0" indent="0" algn="l" rtl="0">
              <a:lnSpc>
                <a:spcPct val="113400"/>
              </a:lnSpc>
              <a:spcBef>
                <a:spcPts val="0"/>
              </a:spcBef>
              <a:spcAft>
                <a:spcPts val="0"/>
              </a:spcAft>
              <a:buNone/>
            </a:pPr>
            <a:endParaRPr sz="1800">
              <a:solidFill>
                <a:srgbClr val="225870"/>
              </a:solidFill>
            </a:endParaRPr>
          </a:p>
          <a:p>
            <a:pPr marL="0" marR="0" lvl="0" indent="0" algn="l" rtl="0">
              <a:lnSpc>
                <a:spcPct val="113400"/>
              </a:lnSpc>
              <a:spcBef>
                <a:spcPts val="0"/>
              </a:spcBef>
              <a:spcAft>
                <a:spcPts val="0"/>
              </a:spcAft>
              <a:buNone/>
            </a:pPr>
            <a:r>
              <a:rPr lang="en-US" sz="1800" i="0" u="none" strike="noStrike" cap="none">
                <a:solidFill>
                  <a:srgbClr val="225870"/>
                </a:solidFill>
              </a:rPr>
              <a:t>Related Work:</a:t>
            </a:r>
            <a:endParaRPr sz="1800" i="0" u="none" strike="noStrike" cap="none">
              <a:solidFill>
                <a:srgbClr val="225870"/>
              </a:solidFill>
            </a:endParaRPr>
          </a:p>
          <a:p>
            <a:pPr marL="199999" marR="0" lvl="0" indent="-212699" algn="l" rtl="0">
              <a:lnSpc>
                <a:spcPct val="113400"/>
              </a:lnSpc>
              <a:spcBef>
                <a:spcPts val="0"/>
              </a:spcBef>
              <a:spcAft>
                <a:spcPts val="0"/>
              </a:spcAft>
              <a:buClr>
                <a:srgbClr val="225870"/>
              </a:buClr>
              <a:buSzPts val="1800"/>
              <a:buChar char="•"/>
            </a:pPr>
            <a:r>
              <a:rPr lang="en-US" sz="1800" i="0" u="none" strike="noStrike" cap="none">
                <a:solidFill>
                  <a:srgbClr val="225870"/>
                </a:solidFill>
              </a:rPr>
              <a:t> Concat BERT</a:t>
            </a:r>
            <a:r>
              <a:rPr lang="en-US" sz="1800" baseline="30000">
                <a:solidFill>
                  <a:schemeClr val="dk2"/>
                </a:solidFill>
              </a:rPr>
              <a:t>[2]</a:t>
            </a:r>
            <a:endParaRPr sz="1600">
              <a:solidFill>
                <a:schemeClr val="dk2"/>
              </a:solidFill>
            </a:endParaRPr>
          </a:p>
          <a:p>
            <a:pPr marL="199999" marR="0" lvl="0" indent="-212699" algn="l" rtl="0">
              <a:lnSpc>
                <a:spcPct val="113400"/>
              </a:lnSpc>
              <a:spcBef>
                <a:spcPts val="0"/>
              </a:spcBef>
              <a:spcAft>
                <a:spcPts val="0"/>
              </a:spcAft>
              <a:buClr>
                <a:srgbClr val="225870"/>
              </a:buClr>
              <a:buSzPts val="1800"/>
              <a:buChar char="•"/>
            </a:pPr>
            <a:r>
              <a:rPr lang="en-US" sz="1800" i="0" u="none" strike="noStrike" cap="none">
                <a:solidFill>
                  <a:srgbClr val="225870"/>
                </a:solidFill>
              </a:rPr>
              <a:t> </a:t>
            </a:r>
            <a:r>
              <a:rPr lang="en-US" sz="1800" b="1" i="0" u="none" strike="noStrike" cap="none">
                <a:solidFill>
                  <a:srgbClr val="225870"/>
                </a:solidFill>
              </a:rPr>
              <a:t>Visual BERT</a:t>
            </a:r>
            <a:r>
              <a:rPr lang="en-US" sz="1800" baseline="30000">
                <a:solidFill>
                  <a:schemeClr val="dk2"/>
                </a:solidFill>
              </a:rPr>
              <a:t>[3][4]</a:t>
            </a:r>
            <a:endParaRPr sz="1600">
              <a:solidFill>
                <a:schemeClr val="dk2"/>
              </a:solidFill>
            </a:endParaRPr>
          </a:p>
          <a:p>
            <a:pPr marL="199999" marR="0" lvl="0" indent="-212699" algn="l" rtl="0">
              <a:lnSpc>
                <a:spcPct val="113400"/>
              </a:lnSpc>
              <a:spcBef>
                <a:spcPts val="0"/>
              </a:spcBef>
              <a:spcAft>
                <a:spcPts val="0"/>
              </a:spcAft>
              <a:buClr>
                <a:srgbClr val="225870"/>
              </a:buClr>
              <a:buSzPts val="1800"/>
              <a:buChar char="•"/>
            </a:pPr>
            <a:r>
              <a:rPr lang="en-US" sz="1800" i="0" u="none" strike="noStrike" cap="none">
                <a:solidFill>
                  <a:srgbClr val="225870"/>
                </a:solidFill>
              </a:rPr>
              <a:t> UNITER</a:t>
            </a:r>
            <a:r>
              <a:rPr lang="en-US" sz="1800" baseline="30000">
                <a:solidFill>
                  <a:schemeClr val="dk2"/>
                </a:solidFill>
              </a:rPr>
              <a:t>[5]</a:t>
            </a:r>
            <a:endParaRPr sz="1600">
              <a:solidFill>
                <a:schemeClr val="dk2"/>
              </a:solidFill>
            </a:endParaRPr>
          </a:p>
        </p:txBody>
      </p:sp>
      <p:sp>
        <p:nvSpPr>
          <p:cNvPr id="215" name="Google Shape;215;p18"/>
          <p:cNvSpPr txBox="1"/>
          <p:nvPr/>
        </p:nvSpPr>
        <p:spPr>
          <a:xfrm>
            <a:off x="3756292" y="5029200"/>
            <a:ext cx="5784300" cy="830400"/>
          </a:xfrm>
          <a:prstGeom prst="rect">
            <a:avLst/>
          </a:prstGeom>
          <a:solidFill>
            <a:srgbClr val="FFFFFF">
              <a:alpha val="0"/>
            </a:srgbClr>
          </a:solidFill>
          <a:ln>
            <a:noFill/>
          </a:ln>
        </p:spPr>
        <p:txBody>
          <a:bodyPr spcFirstLastPara="1" wrap="square" lIns="31750" tIns="12700" rIns="31750" bIns="12700" anchor="t" anchorCtr="0">
            <a:spAutoFit/>
          </a:bodyPr>
          <a:lstStyle/>
          <a:p>
            <a:pPr marL="199999" marR="0" lvl="0" indent="-199999" algn="l" rtl="0">
              <a:lnSpc>
                <a:spcPct val="113400"/>
              </a:lnSpc>
              <a:spcBef>
                <a:spcPts val="0"/>
              </a:spcBef>
              <a:spcAft>
                <a:spcPts val="0"/>
              </a:spcAft>
              <a:buClr>
                <a:schemeClr val="dk1"/>
              </a:buClr>
              <a:buSzPts val="1600"/>
              <a:buChar char="•"/>
            </a:pPr>
            <a:r>
              <a:rPr lang="en-US" sz="1600" i="0" u="none" strike="noStrike" cap="none">
                <a:solidFill>
                  <a:srgbClr val="000000"/>
                </a:solidFill>
              </a:rPr>
              <a:t>Extract important features from both text and image</a:t>
            </a:r>
            <a:endParaRPr sz="1100" i="0" u="none" strike="noStrike" cap="none">
              <a:solidFill>
                <a:schemeClr val="dk1"/>
              </a:solidFill>
            </a:endParaRPr>
          </a:p>
          <a:p>
            <a:pPr marL="199999" marR="0" lvl="0" indent="-199999" algn="l" rtl="0">
              <a:lnSpc>
                <a:spcPct val="113400"/>
              </a:lnSpc>
              <a:spcBef>
                <a:spcPts val="0"/>
              </a:spcBef>
              <a:spcAft>
                <a:spcPts val="0"/>
              </a:spcAft>
              <a:buClr>
                <a:srgbClr val="000000"/>
              </a:buClr>
              <a:buSzPts val="1600"/>
              <a:buChar char="•"/>
            </a:pPr>
            <a:r>
              <a:rPr lang="en-US" sz="1600" i="0" u="none" strike="noStrike" cap="none">
                <a:solidFill>
                  <a:srgbClr val="000000"/>
                </a:solidFill>
              </a:rPr>
              <a:t>Concat the multimodal features</a:t>
            </a:r>
            <a:endParaRPr/>
          </a:p>
          <a:p>
            <a:pPr marL="199999" marR="0" lvl="0" indent="-199999" algn="l" rtl="0">
              <a:lnSpc>
                <a:spcPct val="113400"/>
              </a:lnSpc>
              <a:spcBef>
                <a:spcPts val="0"/>
              </a:spcBef>
              <a:spcAft>
                <a:spcPts val="0"/>
              </a:spcAft>
              <a:buClr>
                <a:srgbClr val="000000"/>
              </a:buClr>
              <a:buSzPts val="1600"/>
              <a:buChar char="•"/>
            </a:pPr>
            <a:r>
              <a:rPr lang="en-US" sz="1600" i="0" u="none" strike="noStrike" cap="none">
                <a:solidFill>
                  <a:srgbClr val="000000"/>
                </a:solidFill>
              </a:rPr>
              <a:t>Classify the meme with multimodal features input </a:t>
            </a:r>
            <a:endParaRPr/>
          </a:p>
        </p:txBody>
      </p:sp>
      <p:sp>
        <p:nvSpPr>
          <p:cNvPr id="216" name="Google Shape;216;p18"/>
          <p:cNvSpPr txBox="1"/>
          <p:nvPr/>
        </p:nvSpPr>
        <p:spPr>
          <a:xfrm>
            <a:off x="4783385" y="2605550"/>
            <a:ext cx="1589700" cy="719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a:solidFill>
                  <a:srgbClr val="212121"/>
                </a:solidFill>
                <a:latin typeface="Microsoft Yahei"/>
                <a:ea typeface="Microsoft Yahei"/>
                <a:cs typeface="Microsoft Yahei"/>
                <a:sym typeface="Microsoft Yahei"/>
              </a:rPr>
              <a:t>Motivation &amp; Background Information</a:t>
            </a:r>
            <a:endParaRPr/>
          </a:p>
        </p:txBody>
      </p:sp>
      <p:sp>
        <p:nvSpPr>
          <p:cNvPr id="217" name="Google Shape;217;p18"/>
          <p:cNvSpPr txBox="1"/>
          <p:nvPr/>
        </p:nvSpPr>
        <p:spPr>
          <a:xfrm>
            <a:off x="5907113" y="3962400"/>
            <a:ext cx="1069800" cy="5769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000000"/>
                </a:solidFill>
                <a:latin typeface="Microsoft Yahei"/>
                <a:ea typeface="Microsoft Yahei"/>
                <a:cs typeface="Microsoft Yahei"/>
                <a:sym typeface="Microsoft Yahei"/>
              </a:rPr>
              <a:t>Method </a:t>
            </a:r>
            <a:endParaRPr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18" name="Google Shape;218;p18"/>
          <p:cNvSpPr/>
          <p:nvPr/>
        </p:nvSpPr>
        <p:spPr>
          <a:xfrm>
            <a:off x="6040234" y="-14580"/>
            <a:ext cx="1216304" cy="2363686"/>
          </a:xfrm>
          <a:custGeom>
            <a:avLst/>
            <a:gdLst/>
            <a:ahLst/>
            <a:cxnLst/>
            <a:rect l="l" t="t" r="r" b="b"/>
            <a:pathLst>
              <a:path w="1216304" h="2363686" extrusionOk="0">
                <a:moveTo>
                  <a:pt x="1216305" y="0"/>
                </a:moveTo>
                <a:cubicBezTo>
                  <a:pt x="27890" y="0"/>
                  <a:pt x="27890" y="2363686"/>
                  <a:pt x="0" y="2363686"/>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a:off x="1" y="3581400"/>
            <a:ext cx="5120513" cy="3225800"/>
          </a:xfrm>
          <a:custGeom>
            <a:avLst/>
            <a:gdLst/>
            <a:ahLst/>
            <a:cxnLst/>
            <a:rect l="l" t="t" r="r" b="b"/>
            <a:pathLst>
              <a:path w="5120513" h="3225800" extrusionOk="0">
                <a:moveTo>
                  <a:pt x="0" y="3225800"/>
                </a:moveTo>
                <a:cubicBezTo>
                  <a:pt x="2591092" y="3225800"/>
                  <a:pt x="2591092" y="0"/>
                  <a:pt x="5120513" y="0"/>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a:off x="7679868" y="3802850"/>
            <a:ext cx="4508157" cy="1937550"/>
          </a:xfrm>
          <a:custGeom>
            <a:avLst/>
            <a:gdLst/>
            <a:ahLst/>
            <a:cxnLst/>
            <a:rect l="l" t="t" r="r" b="b"/>
            <a:pathLst>
              <a:path w="4508157" h="1937550" extrusionOk="0">
                <a:moveTo>
                  <a:pt x="0" y="0"/>
                </a:moveTo>
                <a:cubicBezTo>
                  <a:pt x="2254085" y="0"/>
                  <a:pt x="2254085" y="1937550"/>
                  <a:pt x="4508157" y="1937550"/>
                </a:cubicBezTo>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4"/>
                                        </p:tgtEl>
                                        <p:attrNameLst>
                                          <p:attrName>style.visibility</p:attrName>
                                        </p:attrNameLst>
                                      </p:cBhvr>
                                      <p:to>
                                        <p:strVal val="visible"/>
                                      </p:to>
                                    </p:set>
                                    <p:animEffect transition="in" filter="fade">
                                      <p:cBhvr>
                                        <p:cTn id="13" dur="1000"/>
                                        <p:tgtEl>
                                          <p:spTgt spid="214"/>
                                        </p:tgtEl>
                                      </p:cBhvr>
                                    </p:animEffect>
                                  </p:childTnLst>
                                </p:cTn>
                              </p:par>
                              <p:par>
                                <p:cTn id="14" presetID="10" presetClass="entr" presetSubtype="0" fill="hold" nodeType="withEffect">
                                  <p:stCondLst>
                                    <p:cond delay="0"/>
                                  </p:stCondLst>
                                  <p:childTnLst>
                                    <p:set>
                                      <p:cBhvr>
                                        <p:cTn id="15" dur="1" fill="hold">
                                          <p:stCondLst>
                                            <p:cond delay="0"/>
                                          </p:stCondLst>
                                        </p:cTn>
                                        <p:tgtEl>
                                          <p:spTgt spid="215"/>
                                        </p:tgtEl>
                                        <p:attrNameLst>
                                          <p:attrName>style.visibility</p:attrName>
                                        </p:attrNameLst>
                                      </p:cBhvr>
                                      <p:to>
                                        <p:strVal val="visible"/>
                                      </p:to>
                                    </p:set>
                                    <p:animEffect transition="in" filter="fade">
                                      <p:cBhvr>
                                        <p:cTn id="16" dur="1000"/>
                                        <p:tgtEl>
                                          <p:spTgt spid="215"/>
                                        </p:tgtEl>
                                      </p:cBhvr>
                                    </p:animEffect>
                                  </p:childTnLst>
                                </p:cTn>
                              </p:par>
                              <p:par>
                                <p:cTn id="17" presetID="10" presetClass="entr" presetSubtype="0" fill="hold" nodeType="withEffect">
                                  <p:stCondLst>
                                    <p:cond delay="0"/>
                                  </p:stCondLst>
                                  <p:childTnLst>
                                    <p:set>
                                      <p:cBhvr>
                                        <p:cTn id="18" dur="1" fill="hold">
                                          <p:stCondLst>
                                            <p:cond delay="0"/>
                                          </p:stCondLst>
                                        </p:cTn>
                                        <p:tgtEl>
                                          <p:spTgt spid="218"/>
                                        </p:tgtEl>
                                        <p:attrNameLst>
                                          <p:attrName>style.visibility</p:attrName>
                                        </p:attrNameLst>
                                      </p:cBhvr>
                                      <p:to>
                                        <p:strVal val="visible"/>
                                      </p:to>
                                    </p:set>
                                    <p:animEffect transition="in" filter="fade">
                                      <p:cBhvr>
                                        <p:cTn id="19" dur="1000"/>
                                        <p:tgtEl>
                                          <p:spTgt spid="218"/>
                                        </p:tgtEl>
                                      </p:cBhvr>
                                    </p:animEffect>
                                  </p:childTnLst>
                                </p:cTn>
                              </p:par>
                              <p:par>
                                <p:cTn id="20" presetID="10" presetClass="entr" presetSubtype="0" fill="hold" nodeType="withEffect">
                                  <p:stCondLst>
                                    <p:cond delay="0"/>
                                  </p:stCondLst>
                                  <p:childTnLst>
                                    <p:set>
                                      <p:cBhvr>
                                        <p:cTn id="21" dur="1" fill="hold">
                                          <p:stCondLst>
                                            <p:cond delay="0"/>
                                          </p:stCondLst>
                                        </p:cTn>
                                        <p:tgtEl>
                                          <p:spTgt spid="219"/>
                                        </p:tgtEl>
                                        <p:attrNameLst>
                                          <p:attrName>style.visibility</p:attrName>
                                        </p:attrNameLst>
                                      </p:cBhvr>
                                      <p:to>
                                        <p:strVal val="visible"/>
                                      </p:to>
                                    </p:set>
                                    <p:animEffect transition="in" filter="fade">
                                      <p:cBhvr>
                                        <p:cTn id="22" dur="1000"/>
                                        <p:tgtEl>
                                          <p:spTgt spid="219"/>
                                        </p:tgtEl>
                                      </p:cBhvr>
                                    </p:animEffect>
                                  </p:childTnLst>
                                </p:cTn>
                              </p:par>
                              <p:par>
                                <p:cTn id="23" presetID="10" presetClass="entr" presetSubtype="0" fill="hold" nodeType="withEffect">
                                  <p:stCondLst>
                                    <p:cond delay="0"/>
                                  </p:stCondLst>
                                  <p:childTnLst>
                                    <p:set>
                                      <p:cBhvr>
                                        <p:cTn id="24" dur="1" fill="hold">
                                          <p:stCondLst>
                                            <p:cond delay="0"/>
                                          </p:stCondLst>
                                        </p:cTn>
                                        <p:tgtEl>
                                          <p:spTgt spid="220"/>
                                        </p:tgtEl>
                                        <p:attrNameLst>
                                          <p:attrName>style.visibility</p:attrName>
                                        </p:attrNameLst>
                                      </p:cBhvr>
                                      <p:to>
                                        <p:strVal val="visible"/>
                                      </p:to>
                                    </p:set>
                                    <p:animEffect transition="in" filter="fade">
                                      <p:cBhvr>
                                        <p:cTn id="25"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5"/>
        <p:cNvGrpSpPr/>
        <p:nvPr/>
      </p:nvGrpSpPr>
      <p:grpSpPr>
        <a:xfrm>
          <a:off x="0" y="0"/>
          <a:ext cx="0" cy="0"/>
          <a:chOff x="0" y="0"/>
          <a:chExt cx="0" cy="0"/>
        </a:xfrm>
      </p:grpSpPr>
      <p:grpSp>
        <p:nvGrpSpPr>
          <p:cNvPr id="226" name="Google Shape;226;p19"/>
          <p:cNvGrpSpPr/>
          <p:nvPr/>
        </p:nvGrpSpPr>
        <p:grpSpPr>
          <a:xfrm>
            <a:off x="0" y="0"/>
            <a:ext cx="12192001" cy="6858000"/>
            <a:chOff x="0" y="0"/>
            <a:chExt cx="12192001" cy="6858000"/>
          </a:xfrm>
        </p:grpSpPr>
        <p:pic>
          <p:nvPicPr>
            <p:cNvPr id="227" name="Google Shape;227;p19"/>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228" name="Google Shape;228;p19"/>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229" name="Google Shape;229;p19"/>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230" name="Google Shape;230;p19"/>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231" name="Google Shape;231;p19"/>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232" name="Google Shape;232;p19"/>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233" name="Google Shape;233;p19"/>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234" name="Google Shape;234;p19"/>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pic>
        <p:nvPicPr>
          <p:cNvPr id="235" name="Google Shape;235;p19"/>
          <p:cNvPicPr preferRelativeResize="0"/>
          <p:nvPr/>
        </p:nvPicPr>
        <p:blipFill rotWithShape="1">
          <a:blip r:embed="rId4">
            <a:alphaModFix/>
          </a:blip>
          <a:srcRect/>
          <a:stretch/>
        </p:blipFill>
        <p:spPr>
          <a:xfrm>
            <a:off x="352425" y="521534"/>
            <a:ext cx="396040" cy="396040"/>
          </a:xfrm>
          <a:prstGeom prst="rect">
            <a:avLst/>
          </a:prstGeom>
          <a:noFill/>
          <a:ln>
            <a:noFill/>
          </a:ln>
        </p:spPr>
      </p:pic>
      <p:sp>
        <p:nvSpPr>
          <p:cNvPr id="236" name="Google Shape;236;p19"/>
          <p:cNvSpPr/>
          <p:nvPr/>
        </p:nvSpPr>
        <p:spPr>
          <a:xfrm>
            <a:off x="11839575" y="521534"/>
            <a:ext cx="47625" cy="227765"/>
          </a:xfrm>
          <a:custGeom>
            <a:avLst/>
            <a:gdLst/>
            <a:ahLst/>
            <a:cxnLst/>
            <a:rect l="l" t="t" r="r" b="b"/>
            <a:pathLst>
              <a:path w="47625" h="227765" extrusionOk="0">
                <a:moveTo>
                  <a:pt x="0" y="0"/>
                </a:moveTo>
                <a:lnTo>
                  <a:pt x="47625" y="0"/>
                </a:lnTo>
                <a:lnTo>
                  <a:pt x="47625"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7" name="Google Shape;237;p19"/>
          <p:cNvSpPr/>
          <p:nvPr/>
        </p:nvSpPr>
        <p:spPr>
          <a:xfrm rot="1560000">
            <a:off x="11745379" y="523321"/>
            <a:ext cx="45719" cy="227765"/>
          </a:xfrm>
          <a:custGeom>
            <a:avLst/>
            <a:gdLst/>
            <a:ahLst/>
            <a:cxnLst/>
            <a:rect l="l" t="t" r="r" b="b"/>
            <a:pathLst>
              <a:path w="45719" h="227765" extrusionOk="0">
                <a:moveTo>
                  <a:pt x="0" y="0"/>
                </a:moveTo>
                <a:lnTo>
                  <a:pt x="45719" y="0"/>
                </a:lnTo>
                <a:lnTo>
                  <a:pt x="45719" y="227765"/>
                </a:lnTo>
                <a:lnTo>
                  <a:pt x="0" y="227765"/>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38" name="Google Shape;238;p19"/>
          <p:cNvSpPr txBox="1"/>
          <p:nvPr/>
        </p:nvSpPr>
        <p:spPr>
          <a:xfrm>
            <a:off x="838200" y="597206"/>
            <a:ext cx="3962578" cy="3238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200" b="1" i="0" u="none" strike="noStrike" cap="none">
                <a:solidFill>
                  <a:srgbClr val="225870"/>
                </a:solidFill>
                <a:latin typeface="Microsoft Yahei"/>
                <a:ea typeface="Microsoft Yahei"/>
                <a:cs typeface="Microsoft Yahei"/>
                <a:sym typeface="Microsoft Yahei"/>
              </a:rPr>
              <a:t>Flow Chart for the Project</a:t>
            </a:r>
            <a:endParaRPr sz="1100" b="0" i="0" u="none" strike="noStrike" cap="none">
              <a:solidFill>
                <a:schemeClr val="dk1"/>
              </a:solidFill>
              <a:latin typeface="Calibri"/>
              <a:ea typeface="Calibri"/>
              <a:cs typeface="Calibri"/>
              <a:sym typeface="Calibri"/>
            </a:endParaRPr>
          </a:p>
        </p:txBody>
      </p:sp>
      <p:sp>
        <p:nvSpPr>
          <p:cNvPr id="239" name="Google Shape;239;p19"/>
          <p:cNvSpPr/>
          <p:nvPr/>
        </p:nvSpPr>
        <p:spPr>
          <a:xfrm>
            <a:off x="8472919" y="284759"/>
            <a:ext cx="1511859" cy="470192"/>
          </a:xfrm>
          <a:custGeom>
            <a:avLst/>
            <a:gdLst/>
            <a:ahLst/>
            <a:cxnLst/>
            <a:rect l="l" t="t" r="r" b="b"/>
            <a:pathLst>
              <a:path w="1511859" h="470192" extrusionOk="0">
                <a:moveTo>
                  <a:pt x="0" y="93955"/>
                </a:moveTo>
                <a:cubicBezTo>
                  <a:pt x="0" y="69037"/>
                  <a:pt x="9899" y="45139"/>
                  <a:pt x="27519" y="27519"/>
                </a:cubicBezTo>
                <a:cubicBezTo>
                  <a:pt x="45139" y="9899"/>
                  <a:pt x="69037" y="0"/>
                  <a:pt x="93955" y="0"/>
                </a:cubicBezTo>
                <a:lnTo>
                  <a:pt x="1417905" y="0"/>
                </a:lnTo>
                <a:cubicBezTo>
                  <a:pt x="1469794" y="0"/>
                  <a:pt x="1511859" y="42065"/>
                  <a:pt x="1511859" y="93955"/>
                </a:cubicBezTo>
                <a:lnTo>
                  <a:pt x="1511859" y="376238"/>
                </a:lnTo>
                <a:cubicBezTo>
                  <a:pt x="1511859" y="428128"/>
                  <a:pt x="1469794" y="470192"/>
                  <a:pt x="1417905" y="470192"/>
                </a:cubicBezTo>
                <a:lnTo>
                  <a:pt x="93955" y="470192"/>
                </a:lnTo>
                <a:cubicBezTo>
                  <a:pt x="42065" y="470192"/>
                  <a:pt x="0" y="428128"/>
                  <a:pt x="0" y="376238"/>
                </a:cubicBezTo>
                <a:lnTo>
                  <a:pt x="0" y="93955"/>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400"/>
              </a:lnSpc>
              <a:spcBef>
                <a:spcPts val="0"/>
              </a:spcBef>
              <a:spcAft>
                <a:spcPts val="0"/>
              </a:spcAft>
              <a:buNone/>
            </a:pPr>
            <a:r>
              <a:rPr lang="en-US" sz="1600" b="0" i="0" u="none" strike="noStrike" cap="none">
                <a:solidFill>
                  <a:srgbClr val="FFFFFF"/>
                </a:solidFill>
                <a:latin typeface="Microsoft YaHei"/>
                <a:ea typeface="Microsoft YaHei"/>
                <a:cs typeface="Microsoft YaHei"/>
                <a:sym typeface="Microsoft YaHei"/>
              </a:rPr>
              <a:t>Memes</a:t>
            </a:r>
            <a:endParaRPr sz="1100" b="0" i="0" u="none" strike="noStrike" cap="none">
              <a:solidFill>
                <a:schemeClr val="dk1"/>
              </a:solidFill>
              <a:latin typeface="Calibri"/>
              <a:ea typeface="Calibri"/>
              <a:cs typeface="Calibri"/>
              <a:sym typeface="Calibri"/>
            </a:endParaRPr>
          </a:p>
        </p:txBody>
      </p:sp>
      <p:cxnSp>
        <p:nvCxnSpPr>
          <p:cNvPr id="240" name="Google Shape;240;p19"/>
          <p:cNvCxnSpPr/>
          <p:nvPr/>
        </p:nvCxnSpPr>
        <p:spPr>
          <a:xfrm>
            <a:off x="9228898" y="746455"/>
            <a:ext cx="0" cy="542963"/>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1" name="Google Shape;241;p19"/>
          <p:cNvCxnSpPr/>
          <p:nvPr/>
        </p:nvCxnSpPr>
        <p:spPr>
          <a:xfrm rot="10800000">
            <a:off x="7964919" y="1317473"/>
            <a:ext cx="1113434" cy="0"/>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2" name="Google Shape;242;p19"/>
          <p:cNvCxnSpPr/>
          <p:nvPr/>
        </p:nvCxnSpPr>
        <p:spPr>
          <a:xfrm>
            <a:off x="9077261" y="1317473"/>
            <a:ext cx="1428217" cy="0"/>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3" name="Google Shape;243;p19"/>
          <p:cNvCxnSpPr/>
          <p:nvPr/>
        </p:nvCxnSpPr>
        <p:spPr>
          <a:xfrm>
            <a:off x="7964919" y="1317473"/>
            <a:ext cx="0" cy="530111"/>
          </a:xfrm>
          <a:prstGeom prst="straightConnector1">
            <a:avLst/>
          </a:prstGeom>
          <a:solidFill>
            <a:srgbClr val="000000"/>
          </a:solidFill>
          <a:ln w="9525" cap="flat" cmpd="sng">
            <a:solidFill>
              <a:srgbClr val="000000"/>
            </a:solidFill>
            <a:prstDash val="solid"/>
            <a:round/>
            <a:headEnd type="none" w="sm" len="sm"/>
            <a:tailEnd type="triangle" w="med" len="med"/>
          </a:ln>
        </p:spPr>
      </p:cxnSp>
      <p:sp>
        <p:nvSpPr>
          <p:cNvPr id="244" name="Google Shape;244;p19"/>
          <p:cNvSpPr/>
          <p:nvPr/>
        </p:nvSpPr>
        <p:spPr>
          <a:xfrm>
            <a:off x="7396111" y="1886242"/>
            <a:ext cx="1137615" cy="492950"/>
          </a:xfrm>
          <a:custGeom>
            <a:avLst/>
            <a:gdLst/>
            <a:ahLst/>
            <a:cxnLst/>
            <a:rect l="l" t="t" r="r" b="b"/>
            <a:pathLst>
              <a:path w="1137615" h="492950" extrusionOk="0">
                <a:moveTo>
                  <a:pt x="0" y="0"/>
                </a:moveTo>
                <a:lnTo>
                  <a:pt x="0" y="0"/>
                </a:lnTo>
                <a:lnTo>
                  <a:pt x="1137615" y="0"/>
                </a:lnTo>
                <a:lnTo>
                  <a:pt x="1137615" y="0"/>
                </a:lnTo>
                <a:lnTo>
                  <a:pt x="1137615" y="492951"/>
                </a:lnTo>
                <a:lnTo>
                  <a:pt x="1137615" y="492951"/>
                </a:lnTo>
                <a:lnTo>
                  <a:pt x="0" y="492951"/>
                </a:lnTo>
                <a:lnTo>
                  <a:pt x="0" y="492951"/>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4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Text Feature </a:t>
            </a:r>
            <a:endParaRPr sz="1100" b="0" i="0" u="none" strike="noStrike" cap="none">
              <a:solidFill>
                <a:schemeClr val="dk1"/>
              </a:solidFill>
              <a:latin typeface="Calibri"/>
              <a:ea typeface="Calibri"/>
              <a:cs typeface="Calibri"/>
              <a:sym typeface="Calibri"/>
            </a:endParaRPr>
          </a:p>
          <a:p>
            <a:pPr marL="0" marR="0" lvl="0" indent="0" algn="ctr" rtl="0">
              <a:lnSpc>
                <a:spcPct val="1134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Extraction</a:t>
            </a:r>
            <a:endParaRPr/>
          </a:p>
        </p:txBody>
      </p:sp>
      <p:sp>
        <p:nvSpPr>
          <p:cNvPr id="245" name="Google Shape;245;p19"/>
          <p:cNvSpPr/>
          <p:nvPr/>
        </p:nvSpPr>
        <p:spPr>
          <a:xfrm>
            <a:off x="9936797" y="1886242"/>
            <a:ext cx="1137615" cy="492950"/>
          </a:xfrm>
          <a:custGeom>
            <a:avLst/>
            <a:gdLst/>
            <a:ahLst/>
            <a:cxnLst/>
            <a:rect l="l" t="t" r="r" b="b"/>
            <a:pathLst>
              <a:path w="1137615" h="492950" extrusionOk="0">
                <a:moveTo>
                  <a:pt x="0" y="0"/>
                </a:moveTo>
                <a:lnTo>
                  <a:pt x="0" y="0"/>
                </a:lnTo>
                <a:lnTo>
                  <a:pt x="1137615" y="0"/>
                </a:lnTo>
                <a:lnTo>
                  <a:pt x="1137615" y="0"/>
                </a:lnTo>
                <a:lnTo>
                  <a:pt x="1137615" y="492951"/>
                </a:lnTo>
                <a:lnTo>
                  <a:pt x="1137615" y="492951"/>
                </a:lnTo>
                <a:lnTo>
                  <a:pt x="0" y="492951"/>
                </a:lnTo>
                <a:lnTo>
                  <a:pt x="0" y="492951"/>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4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Image Feature Extraction</a:t>
            </a:r>
            <a:endParaRPr sz="1100" b="0" i="0" u="none" strike="noStrike" cap="none">
              <a:solidFill>
                <a:schemeClr val="dk1"/>
              </a:solidFill>
              <a:latin typeface="Calibri"/>
              <a:ea typeface="Calibri"/>
              <a:cs typeface="Calibri"/>
              <a:sym typeface="Calibri"/>
            </a:endParaRPr>
          </a:p>
        </p:txBody>
      </p:sp>
      <p:cxnSp>
        <p:nvCxnSpPr>
          <p:cNvPr id="246" name="Google Shape;246;p19"/>
          <p:cNvCxnSpPr/>
          <p:nvPr/>
        </p:nvCxnSpPr>
        <p:spPr>
          <a:xfrm>
            <a:off x="10505592" y="1317473"/>
            <a:ext cx="0" cy="530111"/>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47" name="Google Shape;247;p19"/>
          <p:cNvCxnSpPr/>
          <p:nvPr/>
        </p:nvCxnSpPr>
        <p:spPr>
          <a:xfrm>
            <a:off x="10505592" y="2379193"/>
            <a:ext cx="0" cy="542963"/>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8" name="Google Shape;248;p19"/>
          <p:cNvCxnSpPr/>
          <p:nvPr/>
        </p:nvCxnSpPr>
        <p:spPr>
          <a:xfrm rot="10800000">
            <a:off x="9761474" y="2910065"/>
            <a:ext cx="692112" cy="0"/>
          </a:xfrm>
          <a:prstGeom prst="straightConnector1">
            <a:avLst/>
          </a:prstGeom>
          <a:solidFill>
            <a:srgbClr val="000000"/>
          </a:solidFill>
          <a:ln w="9525" cap="flat" cmpd="sng">
            <a:solidFill>
              <a:srgbClr val="000000"/>
            </a:solidFill>
            <a:prstDash val="solid"/>
            <a:round/>
            <a:headEnd type="none" w="sm" len="sm"/>
            <a:tailEnd type="none" w="sm" len="sm"/>
          </a:ln>
        </p:spPr>
      </p:cxnSp>
      <p:cxnSp>
        <p:nvCxnSpPr>
          <p:cNvPr id="249" name="Google Shape;249;p19"/>
          <p:cNvCxnSpPr/>
          <p:nvPr/>
        </p:nvCxnSpPr>
        <p:spPr>
          <a:xfrm>
            <a:off x="10505592" y="2910065"/>
            <a:ext cx="0" cy="2477719"/>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50" name="Google Shape;250;p19"/>
          <p:cNvCxnSpPr/>
          <p:nvPr/>
        </p:nvCxnSpPr>
        <p:spPr>
          <a:xfrm>
            <a:off x="9228951" y="3129902"/>
            <a:ext cx="0" cy="584518"/>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51" name="Google Shape;251;p19"/>
          <p:cNvCxnSpPr/>
          <p:nvPr/>
        </p:nvCxnSpPr>
        <p:spPr>
          <a:xfrm>
            <a:off x="7964919" y="2379193"/>
            <a:ext cx="0" cy="3011868"/>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52" name="Google Shape;252;p19"/>
          <p:cNvCxnSpPr/>
          <p:nvPr/>
        </p:nvCxnSpPr>
        <p:spPr>
          <a:xfrm>
            <a:off x="7964919" y="4085590"/>
            <a:ext cx="633654" cy="0"/>
          </a:xfrm>
          <a:prstGeom prst="straightConnector1">
            <a:avLst/>
          </a:prstGeom>
          <a:solidFill>
            <a:srgbClr val="000000"/>
          </a:solidFill>
          <a:ln w="9525" cap="flat" cmpd="sng">
            <a:solidFill>
              <a:srgbClr val="000000"/>
            </a:solidFill>
            <a:prstDash val="solid"/>
            <a:round/>
            <a:headEnd type="none" w="sm" len="sm"/>
            <a:tailEnd type="triangle" w="med" len="med"/>
          </a:ln>
        </p:spPr>
      </p:cxnSp>
      <p:cxnSp>
        <p:nvCxnSpPr>
          <p:cNvPr id="253" name="Google Shape;253;p19"/>
          <p:cNvCxnSpPr/>
          <p:nvPr/>
        </p:nvCxnSpPr>
        <p:spPr>
          <a:xfrm rot="10800000">
            <a:off x="9835667" y="4085590"/>
            <a:ext cx="677240" cy="0"/>
          </a:xfrm>
          <a:prstGeom prst="straightConnector1">
            <a:avLst/>
          </a:prstGeom>
          <a:solidFill>
            <a:srgbClr val="000000"/>
          </a:solidFill>
          <a:ln w="9525" cap="flat" cmpd="sng">
            <a:solidFill>
              <a:srgbClr val="000000"/>
            </a:solidFill>
            <a:prstDash val="solid"/>
            <a:round/>
            <a:headEnd type="none" w="sm" len="sm"/>
            <a:tailEnd type="triangle" w="med" len="med"/>
          </a:ln>
        </p:spPr>
      </p:cxnSp>
      <p:sp>
        <p:nvSpPr>
          <p:cNvPr id="254" name="Google Shape;254;p19"/>
          <p:cNvSpPr/>
          <p:nvPr/>
        </p:nvSpPr>
        <p:spPr>
          <a:xfrm>
            <a:off x="8634857" y="3769589"/>
            <a:ext cx="1204722" cy="629145"/>
          </a:xfrm>
          <a:custGeom>
            <a:avLst/>
            <a:gdLst/>
            <a:ahLst/>
            <a:cxnLst/>
            <a:rect l="l" t="t" r="r" b="b"/>
            <a:pathLst>
              <a:path w="1204722" h="629145" extrusionOk="0">
                <a:moveTo>
                  <a:pt x="0" y="0"/>
                </a:moveTo>
                <a:lnTo>
                  <a:pt x="0" y="0"/>
                </a:lnTo>
                <a:lnTo>
                  <a:pt x="1204722" y="0"/>
                </a:lnTo>
                <a:lnTo>
                  <a:pt x="1204722" y="0"/>
                </a:lnTo>
                <a:lnTo>
                  <a:pt x="1204722" y="629145"/>
                </a:lnTo>
                <a:lnTo>
                  <a:pt x="1204722" y="629145"/>
                </a:lnTo>
                <a:lnTo>
                  <a:pt x="0" y="629145"/>
                </a:lnTo>
                <a:lnTo>
                  <a:pt x="0" y="629145"/>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4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Feature </a:t>
            </a:r>
            <a:endParaRPr sz="1100" b="0" i="0" u="none" strike="noStrike" cap="none">
              <a:solidFill>
                <a:schemeClr val="dk1"/>
              </a:solidFill>
              <a:latin typeface="Calibri"/>
              <a:ea typeface="Calibri"/>
              <a:cs typeface="Calibri"/>
              <a:sym typeface="Calibri"/>
            </a:endParaRPr>
          </a:p>
          <a:p>
            <a:pPr marL="0" marR="0" lvl="0" indent="0" algn="ctr" rtl="0">
              <a:lnSpc>
                <a:spcPct val="1134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Concatenation</a:t>
            </a:r>
            <a:endParaRPr/>
          </a:p>
        </p:txBody>
      </p:sp>
      <p:cxnSp>
        <p:nvCxnSpPr>
          <p:cNvPr id="255" name="Google Shape;255;p19"/>
          <p:cNvCxnSpPr/>
          <p:nvPr/>
        </p:nvCxnSpPr>
        <p:spPr>
          <a:xfrm>
            <a:off x="9228951" y="4401579"/>
            <a:ext cx="0" cy="984733"/>
          </a:xfrm>
          <a:prstGeom prst="straightConnector1">
            <a:avLst/>
          </a:prstGeom>
          <a:solidFill>
            <a:srgbClr val="000000"/>
          </a:solidFill>
          <a:ln w="9525" cap="flat" cmpd="sng">
            <a:solidFill>
              <a:srgbClr val="000000"/>
            </a:solidFill>
            <a:prstDash val="solid"/>
            <a:round/>
            <a:headEnd type="none" w="sm" len="sm"/>
            <a:tailEnd type="triangle" w="med" len="med"/>
          </a:ln>
        </p:spPr>
      </p:cxnSp>
      <p:sp>
        <p:nvSpPr>
          <p:cNvPr id="256" name="Google Shape;256;p19"/>
          <p:cNvSpPr/>
          <p:nvPr/>
        </p:nvSpPr>
        <p:spPr>
          <a:xfrm>
            <a:off x="7585710" y="5463324"/>
            <a:ext cx="3157766" cy="492950"/>
          </a:xfrm>
          <a:custGeom>
            <a:avLst/>
            <a:gdLst/>
            <a:ahLst/>
            <a:cxnLst/>
            <a:rect l="l" t="t" r="r" b="b"/>
            <a:pathLst>
              <a:path w="3157766" h="492950" extrusionOk="0">
                <a:moveTo>
                  <a:pt x="0" y="0"/>
                </a:moveTo>
                <a:lnTo>
                  <a:pt x="0" y="0"/>
                </a:lnTo>
                <a:lnTo>
                  <a:pt x="3157766" y="0"/>
                </a:lnTo>
                <a:lnTo>
                  <a:pt x="3157766" y="0"/>
                </a:lnTo>
                <a:lnTo>
                  <a:pt x="3157766" y="492951"/>
                </a:lnTo>
                <a:lnTo>
                  <a:pt x="3157766" y="492951"/>
                </a:lnTo>
                <a:lnTo>
                  <a:pt x="0" y="492951"/>
                </a:lnTo>
                <a:lnTo>
                  <a:pt x="0" y="492951"/>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ctr" rtl="0">
              <a:lnSpc>
                <a:spcPct val="113400"/>
              </a:lnSpc>
              <a:spcBef>
                <a:spcPts val="0"/>
              </a:spcBef>
              <a:spcAft>
                <a:spcPts val="0"/>
              </a:spcAft>
              <a:buNone/>
            </a:pPr>
            <a:r>
              <a:rPr lang="en-US" sz="1400" b="0" i="0" u="none" strike="noStrike" cap="none">
                <a:solidFill>
                  <a:srgbClr val="FFFFFF"/>
                </a:solidFill>
                <a:latin typeface="Microsoft YaHei"/>
                <a:ea typeface="Microsoft YaHei"/>
                <a:cs typeface="Microsoft YaHei"/>
                <a:sym typeface="Microsoft YaHei"/>
              </a:rPr>
              <a:t>Classification Model</a:t>
            </a:r>
            <a:endParaRPr sz="1100" b="0" i="0" u="none" strike="noStrike" cap="none">
              <a:solidFill>
                <a:schemeClr val="dk1"/>
              </a:solidFill>
              <a:latin typeface="Calibri"/>
              <a:ea typeface="Calibri"/>
              <a:cs typeface="Calibri"/>
              <a:sym typeface="Calibri"/>
            </a:endParaRPr>
          </a:p>
        </p:txBody>
      </p:sp>
      <p:cxnSp>
        <p:nvCxnSpPr>
          <p:cNvPr id="257" name="Google Shape;257;p19"/>
          <p:cNvCxnSpPr/>
          <p:nvPr/>
        </p:nvCxnSpPr>
        <p:spPr>
          <a:xfrm>
            <a:off x="9231617" y="5954446"/>
            <a:ext cx="0" cy="246761"/>
          </a:xfrm>
          <a:prstGeom prst="straightConnector1">
            <a:avLst/>
          </a:prstGeom>
          <a:solidFill>
            <a:srgbClr val="000000"/>
          </a:solidFill>
          <a:ln w="9525" cap="flat" cmpd="sng">
            <a:solidFill>
              <a:srgbClr val="000000"/>
            </a:solidFill>
            <a:prstDash val="solid"/>
            <a:round/>
            <a:headEnd type="none" w="sm" len="sm"/>
            <a:tailEnd type="triangle" w="med" len="med"/>
          </a:ln>
        </p:spPr>
      </p:cxnSp>
      <p:sp>
        <p:nvSpPr>
          <p:cNvPr id="258" name="Google Shape;258;p19"/>
          <p:cNvSpPr/>
          <p:nvPr/>
        </p:nvSpPr>
        <p:spPr>
          <a:xfrm rot="1320000">
            <a:off x="8660968" y="6272454"/>
            <a:ext cx="1135951" cy="498704"/>
          </a:xfrm>
          <a:custGeom>
            <a:avLst/>
            <a:gdLst/>
            <a:ahLst/>
            <a:cxnLst/>
            <a:rect l="l" t="t" r="r" b="b"/>
            <a:pathLst>
              <a:path w="1135951" h="498704" extrusionOk="0">
                <a:moveTo>
                  <a:pt x="454406" y="0"/>
                </a:moveTo>
                <a:lnTo>
                  <a:pt x="1135952" y="0"/>
                </a:lnTo>
                <a:lnTo>
                  <a:pt x="681546" y="498704"/>
                </a:lnTo>
                <a:lnTo>
                  <a:pt x="0" y="498704"/>
                </a:lnTo>
                <a:close/>
              </a:path>
            </a:pathLst>
          </a:custGeom>
          <a:solidFill>
            <a:srgbClr val="0097A7"/>
          </a:solidFill>
          <a:ln>
            <a:noFill/>
          </a:ln>
        </p:spPr>
        <p:txBody>
          <a:bodyPr spcFirstLastPara="1" wrap="square" lIns="127000" tIns="45700" rIns="127000" bIns="45700" anchor="ctr" anchorCtr="0">
            <a:noAutofit/>
          </a:bodyPr>
          <a:lstStyle/>
          <a:p>
            <a:pPr marL="0" marR="0" lvl="0" indent="0" algn="l"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59" name="Google Shape;259;p19"/>
          <p:cNvSpPr txBox="1"/>
          <p:nvPr/>
        </p:nvSpPr>
        <p:spPr>
          <a:xfrm>
            <a:off x="8910256" y="6356731"/>
            <a:ext cx="1264018" cy="2730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393" b="0" i="0" u="none" strike="noStrike" cap="none">
                <a:solidFill>
                  <a:srgbClr val="FFFFFF"/>
                </a:solidFill>
                <a:latin typeface="Microsoft YaHei"/>
                <a:ea typeface="Microsoft YaHei"/>
                <a:cs typeface="Microsoft YaHei"/>
                <a:sym typeface="Microsoft YaHei"/>
              </a:rPr>
              <a:t>Output</a:t>
            </a:r>
            <a:endParaRPr sz="1100" b="0" i="0" u="none" strike="noStrike" cap="none">
              <a:solidFill>
                <a:schemeClr val="dk1"/>
              </a:solidFill>
              <a:latin typeface="Calibri"/>
              <a:ea typeface="Calibri"/>
              <a:cs typeface="Calibri"/>
              <a:sym typeface="Calibri"/>
            </a:endParaRPr>
          </a:p>
        </p:txBody>
      </p:sp>
      <p:sp>
        <p:nvSpPr>
          <p:cNvPr id="260" name="Google Shape;260;p19"/>
          <p:cNvSpPr txBox="1"/>
          <p:nvPr/>
        </p:nvSpPr>
        <p:spPr>
          <a:xfrm>
            <a:off x="7536738" y="3445688"/>
            <a:ext cx="1264018" cy="2794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391" b="0" i="0" u="none" strike="noStrike" cap="none">
                <a:solidFill>
                  <a:srgbClr val="0097A7"/>
                </a:solidFill>
                <a:latin typeface="Microsoft YaHei"/>
                <a:ea typeface="Microsoft YaHei"/>
                <a:cs typeface="Microsoft YaHei"/>
                <a:sym typeface="Microsoft YaHei"/>
              </a:rPr>
              <a:t>Unimodal</a:t>
            </a:r>
            <a:endParaRPr sz="1100" b="0" i="0" u="none" strike="noStrike" cap="none">
              <a:solidFill>
                <a:schemeClr val="dk1"/>
              </a:solidFill>
              <a:latin typeface="Calibri"/>
              <a:ea typeface="Calibri"/>
              <a:cs typeface="Calibri"/>
              <a:sym typeface="Calibri"/>
            </a:endParaRPr>
          </a:p>
        </p:txBody>
      </p:sp>
      <p:sp>
        <p:nvSpPr>
          <p:cNvPr id="261" name="Google Shape;261;p19"/>
          <p:cNvSpPr txBox="1"/>
          <p:nvPr/>
        </p:nvSpPr>
        <p:spPr>
          <a:xfrm>
            <a:off x="10090048" y="3445688"/>
            <a:ext cx="1264018" cy="2794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391" b="0" i="0" u="none" strike="noStrike" cap="none">
                <a:solidFill>
                  <a:srgbClr val="0097A7"/>
                </a:solidFill>
                <a:latin typeface="Microsoft YaHei"/>
                <a:ea typeface="Microsoft YaHei"/>
                <a:cs typeface="Microsoft YaHei"/>
                <a:sym typeface="Microsoft YaHei"/>
              </a:rPr>
              <a:t>Unimodal</a:t>
            </a:r>
            <a:endParaRPr sz="1100" b="0" i="0" u="none" strike="noStrike" cap="none">
              <a:solidFill>
                <a:schemeClr val="dk1"/>
              </a:solidFill>
              <a:latin typeface="Calibri"/>
              <a:ea typeface="Calibri"/>
              <a:cs typeface="Calibri"/>
              <a:sym typeface="Calibri"/>
            </a:endParaRPr>
          </a:p>
        </p:txBody>
      </p:sp>
      <p:sp>
        <p:nvSpPr>
          <p:cNvPr id="262" name="Google Shape;262;p19"/>
          <p:cNvSpPr txBox="1"/>
          <p:nvPr/>
        </p:nvSpPr>
        <p:spPr>
          <a:xfrm>
            <a:off x="8750186" y="4589742"/>
            <a:ext cx="1264018" cy="2794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391" b="0" i="0" u="none" strike="noStrike" cap="none">
                <a:solidFill>
                  <a:srgbClr val="0097A7"/>
                </a:solidFill>
                <a:latin typeface="Microsoft YaHei"/>
                <a:ea typeface="Microsoft YaHei"/>
                <a:cs typeface="Microsoft YaHei"/>
                <a:sym typeface="Microsoft YaHei"/>
              </a:rPr>
              <a:t>Multimodal</a:t>
            </a:r>
            <a:endParaRPr sz="1100" b="0" i="0" u="none" strike="noStrike" cap="none">
              <a:solidFill>
                <a:schemeClr val="dk1"/>
              </a:solidFill>
              <a:latin typeface="Calibri"/>
              <a:ea typeface="Calibri"/>
              <a:cs typeface="Calibri"/>
              <a:sym typeface="Calibri"/>
            </a:endParaRPr>
          </a:p>
        </p:txBody>
      </p:sp>
      <p:sp>
        <p:nvSpPr>
          <p:cNvPr id="263" name="Google Shape;263;p19"/>
          <p:cNvSpPr/>
          <p:nvPr/>
        </p:nvSpPr>
        <p:spPr>
          <a:xfrm>
            <a:off x="8700974" y="2701506"/>
            <a:ext cx="1134694" cy="417119"/>
          </a:xfrm>
          <a:custGeom>
            <a:avLst/>
            <a:gdLst/>
            <a:ahLst/>
            <a:cxnLst/>
            <a:rect l="l" t="t" r="r" b="b"/>
            <a:pathLst>
              <a:path w="1134694" h="417119" extrusionOk="0">
                <a:moveTo>
                  <a:pt x="0" y="0"/>
                </a:moveTo>
                <a:lnTo>
                  <a:pt x="0" y="0"/>
                </a:lnTo>
                <a:lnTo>
                  <a:pt x="1134694" y="0"/>
                </a:lnTo>
                <a:lnTo>
                  <a:pt x="1134694" y="0"/>
                </a:lnTo>
                <a:lnTo>
                  <a:pt x="1134694" y="417119"/>
                </a:lnTo>
                <a:lnTo>
                  <a:pt x="1134694" y="417119"/>
                </a:lnTo>
                <a:lnTo>
                  <a:pt x="0" y="417119"/>
                </a:lnTo>
                <a:lnTo>
                  <a:pt x="0" y="417119"/>
                </a:lnTo>
                <a:lnTo>
                  <a:pt x="0" y="0"/>
                </a:lnTo>
                <a:close/>
              </a:path>
            </a:pathLst>
          </a:custGeom>
          <a:solidFill>
            <a:srgbClr val="0097A7"/>
          </a:solidFill>
          <a:ln>
            <a:noFill/>
          </a:ln>
        </p:spPr>
        <p:txBody>
          <a:bodyPr spcFirstLastPara="1" wrap="square" lIns="127000" tIns="45700" rIns="127000" bIns="45700" anchor="ctr" anchorCtr="0">
            <a:noAutofit/>
          </a:bodyPr>
          <a:lstStyle/>
          <a:p>
            <a:pPr marL="0" marR="0" lvl="0" indent="0" algn="l" rtl="0">
              <a:lnSpc>
                <a:spcPct val="113400"/>
              </a:lnSpc>
              <a:spcBef>
                <a:spcPts val="0"/>
              </a:spcBef>
              <a:spcAft>
                <a:spcPts val="0"/>
              </a:spcAft>
              <a:buNone/>
            </a:pPr>
            <a:r>
              <a:rPr lang="en-US" sz="1000" b="0" i="0" u="none" strike="noStrike" cap="none">
                <a:solidFill>
                  <a:srgbClr val="FFFFFF"/>
                </a:solidFill>
                <a:latin typeface="Microsoft YaHei"/>
                <a:ea typeface="Microsoft YaHei"/>
                <a:cs typeface="Microsoft YaHei"/>
                <a:sym typeface="Microsoft YaHei"/>
              </a:rPr>
              <a:t>Tag Extraction</a:t>
            </a:r>
            <a:endParaRPr sz="1100" b="0" i="0" u="none" strike="noStrike" cap="none">
              <a:solidFill>
                <a:schemeClr val="dk1"/>
              </a:solidFill>
              <a:latin typeface="Calibri"/>
              <a:ea typeface="Calibri"/>
              <a:cs typeface="Calibri"/>
              <a:sym typeface="Calibri"/>
            </a:endParaRPr>
          </a:p>
        </p:txBody>
      </p:sp>
      <p:sp>
        <p:nvSpPr>
          <p:cNvPr id="264" name="Google Shape;264;p19"/>
          <p:cNvSpPr/>
          <p:nvPr/>
        </p:nvSpPr>
        <p:spPr>
          <a:xfrm>
            <a:off x="549031" y="1055471"/>
            <a:ext cx="1733377" cy="835452"/>
          </a:xfrm>
          <a:custGeom>
            <a:avLst/>
            <a:gdLst/>
            <a:ahLst/>
            <a:cxnLst/>
            <a:rect l="l" t="t" r="r" b="b"/>
            <a:pathLst>
              <a:path w="1733377" h="835452" extrusionOk="0">
                <a:moveTo>
                  <a:pt x="1387" y="417726"/>
                </a:moveTo>
                <a:cubicBezTo>
                  <a:pt x="0" y="275087"/>
                  <a:pt x="164622" y="143009"/>
                  <a:pt x="432917" y="71504"/>
                </a:cubicBezTo>
                <a:cubicBezTo>
                  <a:pt x="701212" y="0"/>
                  <a:pt x="1032166" y="0"/>
                  <a:pt x="1300461" y="71504"/>
                </a:cubicBezTo>
                <a:cubicBezTo>
                  <a:pt x="1568756" y="143009"/>
                  <a:pt x="1733377" y="275087"/>
                  <a:pt x="1731991" y="417726"/>
                </a:cubicBezTo>
                <a:cubicBezTo>
                  <a:pt x="1733377" y="560365"/>
                  <a:pt x="1568756" y="692443"/>
                  <a:pt x="1300461" y="763947"/>
                </a:cubicBezTo>
                <a:cubicBezTo>
                  <a:pt x="1032166" y="835452"/>
                  <a:pt x="701212" y="835452"/>
                  <a:pt x="432917" y="763947"/>
                </a:cubicBezTo>
                <a:cubicBezTo>
                  <a:pt x="164622" y="692443"/>
                  <a:pt x="0" y="560365"/>
                  <a:pt x="1387" y="417726"/>
                </a:cubicBezTo>
                <a:close/>
              </a:path>
            </a:pathLst>
          </a:custGeom>
          <a:solidFill>
            <a:srgbClr val="BFBFBF"/>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65" name="Google Shape;265;p19"/>
          <p:cNvSpPr txBox="1"/>
          <p:nvPr/>
        </p:nvSpPr>
        <p:spPr>
          <a:xfrm>
            <a:off x="831913" y="1217359"/>
            <a:ext cx="1449032" cy="7302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1" i="0" u="none" strike="noStrike" cap="none">
                <a:solidFill>
                  <a:srgbClr val="000000"/>
                </a:solidFill>
                <a:latin typeface="Microsoft Yahei"/>
                <a:ea typeface="Microsoft Yahei"/>
                <a:cs typeface="Microsoft Yahei"/>
                <a:sym typeface="Microsoft Yahei"/>
              </a:rPr>
              <a:t>Method</a:t>
            </a:r>
            <a:endParaRPr sz="1100" b="0" i="0" u="none" strike="noStrike" cap="none">
              <a:solidFill>
                <a:schemeClr val="dk1"/>
              </a:solidFill>
              <a:latin typeface="Calibri"/>
              <a:ea typeface="Calibri"/>
              <a:cs typeface="Calibri"/>
              <a:sym typeface="Calibri"/>
            </a:endParaRPr>
          </a:p>
          <a:p>
            <a:pPr marL="0" marR="0" lvl="0" indent="0" algn="l" rtl="0">
              <a:lnSpc>
                <a:spcPct val="81000"/>
              </a:lnSpc>
              <a:spcBef>
                <a:spcPts val="0"/>
              </a:spcBef>
              <a:spcAft>
                <a:spcPts val="0"/>
              </a:spcAft>
              <a:buNone/>
            </a:pPr>
            <a:r>
              <a:rPr lang="en-US" sz="1800" b="1" i="0" u="none" strike="noStrike" cap="none">
                <a:solidFill>
                  <a:srgbClr val="000000"/>
                </a:solidFill>
                <a:latin typeface="Microsoft Yahei"/>
                <a:ea typeface="Microsoft Yahei"/>
                <a:cs typeface="Microsoft Yahei"/>
                <a:sym typeface="Microsoft Yahei"/>
              </a:rPr>
              <a:t>Procedures </a:t>
            </a:r>
            <a:endParaRPr/>
          </a:p>
          <a:p>
            <a:pPr marL="0" marR="0" lvl="0" indent="0" algn="l" rtl="0">
              <a:lnSpc>
                <a:spcPct val="81000"/>
              </a:lnSpc>
              <a:spcBef>
                <a:spcPts val="0"/>
              </a:spcBef>
              <a:spcAft>
                <a:spcPts val="0"/>
              </a:spcAft>
              <a:buNone/>
            </a:pPr>
            <a:endParaRPr sz="1800" b="1" i="0" u="none" strike="noStrike" cap="none">
              <a:solidFill>
                <a:srgbClr val="000000"/>
              </a:solidFill>
              <a:latin typeface="Microsoft Yahei"/>
              <a:ea typeface="Microsoft Yahei"/>
              <a:cs typeface="Microsoft Yahei"/>
              <a:sym typeface="Microsoft Yahei"/>
            </a:endParaRPr>
          </a:p>
          <a:p>
            <a:pPr marL="0" marR="0" lvl="0" indent="0" algn="l" rtl="0">
              <a:spcBef>
                <a:spcPts val="0"/>
              </a:spcBef>
              <a:spcAft>
                <a:spcPts val="0"/>
              </a:spcAft>
              <a:buNone/>
            </a:pPr>
            <a:endParaRPr sz="1800" b="1" i="0" u="none" strike="noStrike" cap="none">
              <a:solidFill>
                <a:srgbClr val="000000"/>
              </a:solidFill>
              <a:latin typeface="Microsoft Yahei"/>
              <a:ea typeface="Microsoft Yahei"/>
              <a:cs typeface="Microsoft Yahei"/>
              <a:sym typeface="Microsoft Yahei"/>
            </a:endParaRPr>
          </a:p>
        </p:txBody>
      </p:sp>
      <p:cxnSp>
        <p:nvCxnSpPr>
          <p:cNvPr id="266" name="Google Shape;266;p19"/>
          <p:cNvCxnSpPr/>
          <p:nvPr/>
        </p:nvCxnSpPr>
        <p:spPr>
          <a:xfrm rot="10800000">
            <a:off x="794550" y="1415605"/>
            <a:ext cx="0" cy="4652964"/>
          </a:xfrm>
          <a:prstGeom prst="straightConnector1">
            <a:avLst/>
          </a:prstGeom>
          <a:solidFill>
            <a:srgbClr val="212121"/>
          </a:solidFill>
          <a:ln w="12700" cap="flat" cmpd="sng">
            <a:solidFill>
              <a:srgbClr val="212121"/>
            </a:solidFill>
            <a:prstDash val="solid"/>
            <a:round/>
            <a:headEnd type="none" w="sm" len="sm"/>
            <a:tailEnd type="none" w="sm" len="sm"/>
          </a:ln>
        </p:spPr>
      </p:cxnSp>
      <p:grpSp>
        <p:nvGrpSpPr>
          <p:cNvPr id="267" name="Google Shape;267;p19"/>
          <p:cNvGrpSpPr/>
          <p:nvPr/>
        </p:nvGrpSpPr>
        <p:grpSpPr>
          <a:xfrm>
            <a:off x="743664" y="2101405"/>
            <a:ext cx="846414" cy="247650"/>
            <a:chOff x="743664" y="2101405"/>
            <a:chExt cx="846414" cy="247650"/>
          </a:xfrm>
        </p:grpSpPr>
        <p:sp>
          <p:nvSpPr>
            <p:cNvPr id="268" name="Google Shape;268;p19"/>
            <p:cNvSpPr/>
            <p:nvPr/>
          </p:nvSpPr>
          <p:spPr>
            <a:xfrm>
              <a:off x="743664" y="2213038"/>
              <a:ext cx="108173" cy="113334"/>
            </a:xfrm>
            <a:custGeom>
              <a:avLst/>
              <a:gdLst/>
              <a:ahLst/>
              <a:cxnLst/>
              <a:rect l="l" t="t" r="r" b="b"/>
              <a:pathLst>
                <a:path w="108173" h="113334" extrusionOk="0">
                  <a:moveTo>
                    <a:pt x="86" y="56667"/>
                  </a:moveTo>
                  <a:cubicBezTo>
                    <a:pt x="0" y="37318"/>
                    <a:pt x="10273" y="19400"/>
                    <a:pt x="27016" y="9700"/>
                  </a:cubicBezTo>
                  <a:cubicBezTo>
                    <a:pt x="43759" y="0"/>
                    <a:pt x="64413" y="0"/>
                    <a:pt x="81156" y="9700"/>
                  </a:cubicBezTo>
                  <a:cubicBezTo>
                    <a:pt x="97899" y="19400"/>
                    <a:pt x="108173" y="37318"/>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69" name="Google Shape;269;p19"/>
            <p:cNvSpPr txBox="1"/>
            <p:nvPr/>
          </p:nvSpPr>
          <p:spPr>
            <a:xfrm>
              <a:off x="946950" y="2101405"/>
              <a:ext cx="643128" cy="2476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600" b="0" i="0" u="none" strike="noStrike" cap="none">
                  <a:solidFill>
                    <a:srgbClr val="000000"/>
                  </a:solidFill>
                  <a:latin typeface="Arial"/>
                  <a:ea typeface="Arial"/>
                  <a:cs typeface="Arial"/>
                  <a:sym typeface="Arial"/>
                </a:rPr>
                <a:t>Step1</a:t>
              </a:r>
              <a:endParaRPr sz="1100" b="0" i="0" u="none" strike="noStrike" cap="none">
                <a:solidFill>
                  <a:schemeClr val="dk1"/>
                </a:solidFill>
                <a:latin typeface="Calibri"/>
                <a:ea typeface="Calibri"/>
                <a:cs typeface="Calibri"/>
                <a:sym typeface="Calibri"/>
              </a:endParaRPr>
            </a:p>
          </p:txBody>
        </p:sp>
      </p:grpSp>
      <p:grpSp>
        <p:nvGrpSpPr>
          <p:cNvPr id="270" name="Google Shape;270;p19"/>
          <p:cNvGrpSpPr/>
          <p:nvPr/>
        </p:nvGrpSpPr>
        <p:grpSpPr>
          <a:xfrm>
            <a:off x="736513" y="2765920"/>
            <a:ext cx="846415" cy="247650"/>
            <a:chOff x="736513" y="2765920"/>
            <a:chExt cx="846415" cy="247650"/>
          </a:xfrm>
        </p:grpSpPr>
        <p:sp>
          <p:nvSpPr>
            <p:cNvPr id="271" name="Google Shape;271;p19"/>
            <p:cNvSpPr/>
            <p:nvPr/>
          </p:nvSpPr>
          <p:spPr>
            <a:xfrm>
              <a:off x="736513" y="2877553"/>
              <a:ext cx="108173" cy="113334"/>
            </a:xfrm>
            <a:custGeom>
              <a:avLst/>
              <a:gdLst/>
              <a:ahLst/>
              <a:cxnLst/>
              <a:rect l="l" t="t" r="r" b="b"/>
              <a:pathLst>
                <a:path w="108173" h="113334" extrusionOk="0">
                  <a:moveTo>
                    <a:pt x="87" y="56667"/>
                  </a:moveTo>
                  <a:cubicBezTo>
                    <a:pt x="0" y="37317"/>
                    <a:pt x="10274" y="19400"/>
                    <a:pt x="27017" y="9700"/>
                  </a:cubicBezTo>
                  <a:cubicBezTo>
                    <a:pt x="43760" y="0"/>
                    <a:pt x="64414" y="0"/>
                    <a:pt x="81157" y="9700"/>
                  </a:cubicBezTo>
                  <a:cubicBezTo>
                    <a:pt x="97900" y="19400"/>
                    <a:pt x="108174" y="37317"/>
                    <a:pt x="108087" y="56667"/>
                  </a:cubicBezTo>
                  <a:cubicBezTo>
                    <a:pt x="108174" y="76017"/>
                    <a:pt x="97900" y="93934"/>
                    <a:pt x="81157" y="103634"/>
                  </a:cubicBezTo>
                  <a:cubicBezTo>
                    <a:pt x="64414" y="113334"/>
                    <a:pt x="43760" y="113334"/>
                    <a:pt x="27017" y="103634"/>
                  </a:cubicBezTo>
                  <a:cubicBezTo>
                    <a:pt x="10274" y="93934"/>
                    <a:pt x="0" y="76017"/>
                    <a:pt x="87" y="56667"/>
                  </a:cubicBezTo>
                  <a:close/>
                </a:path>
              </a:pathLst>
            </a:custGeom>
            <a:solidFill>
              <a:srgbClr val="00000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72" name="Google Shape;272;p19"/>
            <p:cNvSpPr txBox="1"/>
            <p:nvPr/>
          </p:nvSpPr>
          <p:spPr>
            <a:xfrm>
              <a:off x="939800" y="2765920"/>
              <a:ext cx="643128" cy="2476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600" b="0" i="0" u="none" strike="noStrike" cap="none">
                  <a:solidFill>
                    <a:srgbClr val="000000"/>
                  </a:solidFill>
                  <a:latin typeface="Arial"/>
                  <a:ea typeface="Arial"/>
                  <a:cs typeface="Arial"/>
                  <a:sym typeface="Arial"/>
                </a:rPr>
                <a:t>Step2</a:t>
              </a:r>
              <a:endParaRPr sz="1100" b="0" i="0" u="none" strike="noStrike" cap="none">
                <a:solidFill>
                  <a:schemeClr val="dk1"/>
                </a:solidFill>
                <a:latin typeface="Calibri"/>
                <a:ea typeface="Calibri"/>
                <a:cs typeface="Calibri"/>
                <a:sym typeface="Calibri"/>
              </a:endParaRPr>
            </a:p>
          </p:txBody>
        </p:sp>
      </p:grpSp>
      <p:grpSp>
        <p:nvGrpSpPr>
          <p:cNvPr id="273" name="Google Shape;273;p19"/>
          <p:cNvGrpSpPr/>
          <p:nvPr/>
        </p:nvGrpSpPr>
        <p:grpSpPr>
          <a:xfrm>
            <a:off x="743664" y="3536504"/>
            <a:ext cx="846414" cy="247650"/>
            <a:chOff x="743664" y="3536504"/>
            <a:chExt cx="846414" cy="247650"/>
          </a:xfrm>
        </p:grpSpPr>
        <p:sp>
          <p:nvSpPr>
            <p:cNvPr id="274" name="Google Shape;274;p19"/>
            <p:cNvSpPr/>
            <p:nvPr/>
          </p:nvSpPr>
          <p:spPr>
            <a:xfrm>
              <a:off x="743664" y="3648137"/>
              <a:ext cx="108173" cy="113334"/>
            </a:xfrm>
            <a:custGeom>
              <a:avLst/>
              <a:gdLst/>
              <a:ahLst/>
              <a:cxnLst/>
              <a:rect l="l" t="t" r="r" b="b"/>
              <a:pathLst>
                <a:path w="108173" h="113334" extrusionOk="0">
                  <a:moveTo>
                    <a:pt x="86" y="56667"/>
                  </a:moveTo>
                  <a:cubicBezTo>
                    <a:pt x="0" y="37317"/>
                    <a:pt x="10273" y="19400"/>
                    <a:pt x="27016" y="9700"/>
                  </a:cubicBezTo>
                  <a:cubicBezTo>
                    <a:pt x="43759" y="0"/>
                    <a:pt x="64413" y="0"/>
                    <a:pt x="81156" y="9700"/>
                  </a:cubicBezTo>
                  <a:cubicBezTo>
                    <a:pt x="97899" y="19400"/>
                    <a:pt x="108173" y="37317"/>
                    <a:pt x="108086" y="56667"/>
                  </a:cubicBezTo>
                  <a:cubicBezTo>
                    <a:pt x="108173" y="76017"/>
                    <a:pt x="97899" y="93934"/>
                    <a:pt x="81156" y="103634"/>
                  </a:cubicBezTo>
                  <a:cubicBezTo>
                    <a:pt x="64413" y="113334"/>
                    <a:pt x="43759" y="113334"/>
                    <a:pt x="27016" y="103634"/>
                  </a:cubicBezTo>
                  <a:cubicBezTo>
                    <a:pt x="10273" y="93934"/>
                    <a:pt x="0" y="76017"/>
                    <a:pt x="86" y="56667"/>
                  </a:cubicBezTo>
                  <a:close/>
                </a:path>
              </a:pathLst>
            </a:custGeom>
            <a:solidFill>
              <a:srgbClr val="00000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75" name="Google Shape;275;p19"/>
            <p:cNvSpPr txBox="1"/>
            <p:nvPr/>
          </p:nvSpPr>
          <p:spPr>
            <a:xfrm>
              <a:off x="946950" y="3536504"/>
              <a:ext cx="643128" cy="2476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600" b="0" i="0" u="none" strike="noStrike" cap="none">
                  <a:solidFill>
                    <a:srgbClr val="000000"/>
                  </a:solidFill>
                  <a:latin typeface="Arial"/>
                  <a:ea typeface="Arial"/>
                  <a:cs typeface="Arial"/>
                  <a:sym typeface="Arial"/>
                </a:rPr>
                <a:t>Step3</a:t>
              </a:r>
              <a:endParaRPr sz="1100" b="0" i="0" u="none" strike="noStrike" cap="none">
                <a:solidFill>
                  <a:schemeClr val="dk1"/>
                </a:solidFill>
                <a:latin typeface="Calibri"/>
                <a:ea typeface="Calibri"/>
                <a:cs typeface="Calibri"/>
                <a:sym typeface="Calibri"/>
              </a:endParaRPr>
            </a:p>
          </p:txBody>
        </p:sp>
      </p:grpSp>
      <p:grpSp>
        <p:nvGrpSpPr>
          <p:cNvPr id="276" name="Google Shape;276;p19"/>
          <p:cNvGrpSpPr/>
          <p:nvPr/>
        </p:nvGrpSpPr>
        <p:grpSpPr>
          <a:xfrm>
            <a:off x="737707" y="5285486"/>
            <a:ext cx="1140933" cy="288467"/>
            <a:chOff x="737707" y="5285486"/>
            <a:chExt cx="1140933" cy="288467"/>
          </a:xfrm>
        </p:grpSpPr>
        <p:sp>
          <p:nvSpPr>
            <p:cNvPr id="277" name="Google Shape;277;p19"/>
            <p:cNvSpPr/>
            <p:nvPr/>
          </p:nvSpPr>
          <p:spPr>
            <a:xfrm>
              <a:off x="737707" y="5460619"/>
              <a:ext cx="108173" cy="113334"/>
            </a:xfrm>
            <a:custGeom>
              <a:avLst/>
              <a:gdLst/>
              <a:ahLst/>
              <a:cxnLst/>
              <a:rect l="l" t="t" r="r" b="b"/>
              <a:pathLst>
                <a:path w="108173" h="113334" extrusionOk="0">
                  <a:moveTo>
                    <a:pt x="87" y="56667"/>
                  </a:moveTo>
                  <a:cubicBezTo>
                    <a:pt x="0" y="37317"/>
                    <a:pt x="10274" y="19400"/>
                    <a:pt x="27017" y="9700"/>
                  </a:cubicBezTo>
                  <a:cubicBezTo>
                    <a:pt x="43760" y="0"/>
                    <a:pt x="64414" y="0"/>
                    <a:pt x="81157" y="9700"/>
                  </a:cubicBezTo>
                  <a:cubicBezTo>
                    <a:pt x="97900" y="19400"/>
                    <a:pt x="108173" y="37317"/>
                    <a:pt x="108087" y="56667"/>
                  </a:cubicBezTo>
                  <a:cubicBezTo>
                    <a:pt x="108173" y="76017"/>
                    <a:pt x="97900" y="93934"/>
                    <a:pt x="81157" y="103634"/>
                  </a:cubicBezTo>
                  <a:cubicBezTo>
                    <a:pt x="64414" y="113334"/>
                    <a:pt x="43760" y="113334"/>
                    <a:pt x="27017" y="103634"/>
                  </a:cubicBezTo>
                  <a:cubicBezTo>
                    <a:pt x="10274" y="93934"/>
                    <a:pt x="0" y="76017"/>
                    <a:pt x="87" y="56667"/>
                  </a:cubicBezTo>
                  <a:close/>
                </a:path>
              </a:pathLst>
            </a:custGeom>
            <a:solidFill>
              <a:srgbClr val="212121"/>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78" name="Google Shape;278;p19"/>
            <p:cNvSpPr txBox="1"/>
            <p:nvPr/>
          </p:nvSpPr>
          <p:spPr>
            <a:xfrm>
              <a:off x="940993" y="5285486"/>
              <a:ext cx="937647" cy="273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800" b="0" i="0" u="none" strike="noStrike" cap="none">
                  <a:solidFill>
                    <a:srgbClr val="212121"/>
                  </a:solidFill>
                  <a:latin typeface="Microsoft YaHei"/>
                  <a:ea typeface="Microsoft YaHei"/>
                  <a:cs typeface="Microsoft YaHei"/>
                  <a:sym typeface="Microsoft YaHei"/>
                </a:rPr>
                <a:t>Step5</a:t>
              </a:r>
              <a:endParaRPr sz="1100" b="0" i="0" u="none" strike="noStrike" cap="none">
                <a:solidFill>
                  <a:schemeClr val="dk1"/>
                </a:solidFill>
                <a:latin typeface="Calibri"/>
                <a:ea typeface="Calibri"/>
                <a:cs typeface="Calibri"/>
                <a:sym typeface="Calibri"/>
              </a:endParaRPr>
            </a:p>
          </p:txBody>
        </p:sp>
      </p:grpSp>
      <p:grpSp>
        <p:nvGrpSpPr>
          <p:cNvPr id="279" name="Google Shape;279;p19"/>
          <p:cNvGrpSpPr/>
          <p:nvPr/>
        </p:nvGrpSpPr>
        <p:grpSpPr>
          <a:xfrm>
            <a:off x="771337" y="4393907"/>
            <a:ext cx="846414" cy="247650"/>
            <a:chOff x="771337" y="4393907"/>
            <a:chExt cx="846414" cy="247650"/>
          </a:xfrm>
        </p:grpSpPr>
        <p:sp>
          <p:nvSpPr>
            <p:cNvPr id="280" name="Google Shape;280;p19"/>
            <p:cNvSpPr/>
            <p:nvPr/>
          </p:nvSpPr>
          <p:spPr>
            <a:xfrm>
              <a:off x="771337" y="4518240"/>
              <a:ext cx="108173" cy="113334"/>
            </a:xfrm>
            <a:custGeom>
              <a:avLst/>
              <a:gdLst/>
              <a:ahLst/>
              <a:cxnLst/>
              <a:rect l="l" t="t" r="r" b="b"/>
              <a:pathLst>
                <a:path w="108173" h="113334" extrusionOk="0">
                  <a:moveTo>
                    <a:pt x="86" y="56667"/>
                  </a:moveTo>
                  <a:cubicBezTo>
                    <a:pt x="0" y="37317"/>
                    <a:pt x="10273" y="19400"/>
                    <a:pt x="27016" y="9700"/>
                  </a:cubicBezTo>
                  <a:cubicBezTo>
                    <a:pt x="43760" y="0"/>
                    <a:pt x="64413" y="0"/>
                    <a:pt x="81156" y="9700"/>
                  </a:cubicBezTo>
                  <a:cubicBezTo>
                    <a:pt x="97900" y="19400"/>
                    <a:pt x="108173" y="37317"/>
                    <a:pt x="108086" y="56667"/>
                  </a:cubicBezTo>
                  <a:cubicBezTo>
                    <a:pt x="108173" y="76016"/>
                    <a:pt x="97900" y="93934"/>
                    <a:pt x="81156" y="103634"/>
                  </a:cubicBezTo>
                  <a:cubicBezTo>
                    <a:pt x="64413" y="113334"/>
                    <a:pt x="43760" y="113334"/>
                    <a:pt x="27016" y="103634"/>
                  </a:cubicBezTo>
                  <a:cubicBezTo>
                    <a:pt x="10273" y="93934"/>
                    <a:pt x="0" y="76016"/>
                    <a:pt x="86" y="56667"/>
                  </a:cubicBezTo>
                  <a:close/>
                </a:path>
              </a:pathLst>
            </a:custGeom>
            <a:solidFill>
              <a:srgbClr val="00000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281" name="Google Shape;281;p19"/>
            <p:cNvSpPr txBox="1"/>
            <p:nvPr/>
          </p:nvSpPr>
          <p:spPr>
            <a:xfrm>
              <a:off x="974623" y="4393907"/>
              <a:ext cx="643128" cy="2476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1600" b="0" i="0" u="none" strike="noStrike" cap="none">
                  <a:solidFill>
                    <a:srgbClr val="000000"/>
                  </a:solidFill>
                  <a:latin typeface="Arial"/>
                  <a:ea typeface="Arial"/>
                  <a:cs typeface="Arial"/>
                  <a:sym typeface="Arial"/>
                </a:rPr>
                <a:t>Step4</a:t>
              </a:r>
              <a:endParaRPr sz="1100" b="0" i="0" u="none" strike="noStrike" cap="none">
                <a:solidFill>
                  <a:schemeClr val="dk1"/>
                </a:solidFill>
                <a:latin typeface="Calibri"/>
                <a:ea typeface="Calibri"/>
                <a:cs typeface="Calibri"/>
                <a:sym typeface="Calibri"/>
              </a:endParaRPr>
            </a:p>
          </p:txBody>
        </p:sp>
      </p:grpSp>
      <p:sp>
        <p:nvSpPr>
          <p:cNvPr id="282" name="Google Shape;282;p19"/>
          <p:cNvSpPr txBox="1"/>
          <p:nvPr/>
        </p:nvSpPr>
        <p:spPr>
          <a:xfrm>
            <a:off x="1803400" y="2067916"/>
            <a:ext cx="5715000" cy="27180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Extract  image and text features</a:t>
            </a:r>
            <a:endParaRPr sz="1100" b="0" i="0" u="none" strike="noStrike" cap="none">
              <a:solidFill>
                <a:schemeClr val="dk1"/>
              </a:solidFill>
              <a:latin typeface="Calibri"/>
              <a:ea typeface="Calibri"/>
              <a:cs typeface="Calibri"/>
              <a:sym typeface="Calibri"/>
            </a:endParaRPr>
          </a:p>
        </p:txBody>
      </p:sp>
      <p:sp>
        <p:nvSpPr>
          <p:cNvPr id="283" name="Google Shape;283;p19"/>
          <p:cNvSpPr txBox="1"/>
          <p:nvPr/>
        </p:nvSpPr>
        <p:spPr>
          <a:xfrm>
            <a:off x="1803400" y="2749055"/>
            <a:ext cx="5715000" cy="3111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Run unimodal classification on image and text features </a:t>
            </a:r>
            <a:endParaRPr sz="1100" b="0" i="0" u="none" strike="noStrike" cap="none">
              <a:solidFill>
                <a:schemeClr val="dk1"/>
              </a:solidFill>
              <a:latin typeface="Calibri"/>
              <a:ea typeface="Calibri"/>
              <a:cs typeface="Calibri"/>
              <a:sym typeface="Calibri"/>
            </a:endParaRPr>
          </a:p>
        </p:txBody>
      </p:sp>
      <p:sp>
        <p:nvSpPr>
          <p:cNvPr id="284" name="Google Shape;284;p19"/>
          <p:cNvSpPr txBox="1"/>
          <p:nvPr/>
        </p:nvSpPr>
        <p:spPr>
          <a:xfrm>
            <a:off x="1803400" y="3495180"/>
            <a:ext cx="5715000" cy="3111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Extract tag with useful hate-related information</a:t>
            </a:r>
            <a:endParaRPr sz="1100" b="0" i="0" u="none" strike="noStrike" cap="none">
              <a:solidFill>
                <a:schemeClr val="dk1"/>
              </a:solidFill>
              <a:latin typeface="Calibri"/>
              <a:ea typeface="Calibri"/>
              <a:cs typeface="Calibri"/>
              <a:sym typeface="Calibri"/>
            </a:endParaRPr>
          </a:p>
        </p:txBody>
      </p:sp>
      <p:sp>
        <p:nvSpPr>
          <p:cNvPr id="285" name="Google Shape;285;p19"/>
          <p:cNvSpPr txBox="1"/>
          <p:nvPr/>
        </p:nvSpPr>
        <p:spPr>
          <a:xfrm>
            <a:off x="1803400" y="4362157"/>
            <a:ext cx="5715000" cy="3111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Concat three channel's input: text, tag, image</a:t>
            </a:r>
            <a:endParaRPr sz="1100" b="0" i="0" u="none" strike="noStrike" cap="none">
              <a:solidFill>
                <a:schemeClr val="dk1"/>
              </a:solidFill>
              <a:latin typeface="Calibri"/>
              <a:ea typeface="Calibri"/>
              <a:cs typeface="Calibri"/>
              <a:sym typeface="Calibri"/>
            </a:endParaRPr>
          </a:p>
        </p:txBody>
      </p:sp>
      <p:sp>
        <p:nvSpPr>
          <p:cNvPr id="286" name="Google Shape;286;p19"/>
          <p:cNvSpPr txBox="1"/>
          <p:nvPr/>
        </p:nvSpPr>
        <p:spPr>
          <a:xfrm>
            <a:off x="1803400" y="5285486"/>
            <a:ext cx="5715000" cy="311150"/>
          </a:xfrm>
          <a:prstGeom prst="rect">
            <a:avLst/>
          </a:prstGeom>
          <a:solidFill>
            <a:srgbClr val="FFFFFF">
              <a:alpha val="0"/>
            </a:srgbClr>
          </a:solidFill>
          <a:ln>
            <a:noFill/>
          </a:ln>
        </p:spPr>
        <p:txBody>
          <a:bodyPr spcFirstLastPara="1" wrap="square" lIns="31750" tIns="12700" rIns="31750" bIns="12700" anchor="t" anchorCtr="0">
            <a:spAutoFit/>
          </a:bodyPr>
          <a:lstStyle/>
          <a:p>
            <a:pPr marL="0" marR="0" lvl="0" indent="0" algn="l" rtl="0">
              <a:lnSpc>
                <a:spcPct val="113400"/>
              </a:lnSpc>
              <a:spcBef>
                <a:spcPts val="0"/>
              </a:spcBef>
              <a:spcAft>
                <a:spcPts val="0"/>
              </a:spcAft>
              <a:buNone/>
            </a:pPr>
            <a:r>
              <a:rPr lang="en-US" sz="1600" b="0" i="0" u="none" strike="noStrike" cap="none">
                <a:solidFill>
                  <a:srgbClr val="000000"/>
                </a:solidFill>
                <a:latin typeface="Microsoft YaHei"/>
                <a:ea typeface="Microsoft YaHei"/>
                <a:cs typeface="Microsoft YaHei"/>
                <a:sym typeface="Microsoft YaHei"/>
              </a:rPr>
              <a:t>Run multimodal classification on concatenated features.</a:t>
            </a:r>
            <a:endParaRPr sz="1100" b="0" i="0" u="none" strike="noStrike" cap="none">
              <a:solidFill>
                <a:schemeClr val="dk1"/>
              </a:solidFill>
              <a:latin typeface="Calibri"/>
              <a:ea typeface="Calibri"/>
              <a:cs typeface="Calibri"/>
              <a:sym typeface="Calibri"/>
            </a:endParaRPr>
          </a:p>
        </p:txBody>
      </p:sp>
      <p:sp>
        <p:nvSpPr>
          <p:cNvPr id="287" name="Google Shape;287;p19"/>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par>
                                <p:cTn id="8" presetID="10" presetClass="entr" presetSubtype="0"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Effect transition="in" filter="fade">
                                      <p:cBhvr>
                                        <p:cTn id="10" dur="1000"/>
                                        <p:tgtEl>
                                          <p:spTgt spid="240"/>
                                        </p:tgtEl>
                                      </p:cBhvr>
                                    </p:animEffect>
                                  </p:childTnLst>
                                </p:cTn>
                              </p:par>
                              <p:par>
                                <p:cTn id="11" presetID="10" presetClass="entr" presetSubtype="0" fill="hold" nodeType="withEffect">
                                  <p:stCondLst>
                                    <p:cond delay="0"/>
                                  </p:stCondLst>
                                  <p:childTnLst>
                                    <p:set>
                                      <p:cBhvr>
                                        <p:cTn id="12" dur="1" fill="hold">
                                          <p:stCondLst>
                                            <p:cond delay="0"/>
                                          </p:stCondLst>
                                        </p:cTn>
                                        <p:tgtEl>
                                          <p:spTgt spid="241"/>
                                        </p:tgtEl>
                                        <p:attrNameLst>
                                          <p:attrName>style.visibility</p:attrName>
                                        </p:attrNameLst>
                                      </p:cBhvr>
                                      <p:to>
                                        <p:strVal val="visible"/>
                                      </p:to>
                                    </p:set>
                                    <p:animEffect transition="in" filter="fade">
                                      <p:cBhvr>
                                        <p:cTn id="13" dur="1000"/>
                                        <p:tgtEl>
                                          <p:spTgt spid="241"/>
                                        </p:tgtEl>
                                      </p:cBhvr>
                                    </p:animEffect>
                                  </p:childTnLst>
                                </p:cTn>
                              </p:par>
                              <p:par>
                                <p:cTn id="14" presetID="10" presetClass="entr" presetSubtype="0" fill="hold" nodeType="withEffect">
                                  <p:stCondLst>
                                    <p:cond delay="0"/>
                                  </p:stCondLst>
                                  <p:childTnLst>
                                    <p:set>
                                      <p:cBhvr>
                                        <p:cTn id="15" dur="1" fill="hold">
                                          <p:stCondLst>
                                            <p:cond delay="0"/>
                                          </p:stCondLst>
                                        </p:cTn>
                                        <p:tgtEl>
                                          <p:spTgt spid="242"/>
                                        </p:tgtEl>
                                        <p:attrNameLst>
                                          <p:attrName>style.visibility</p:attrName>
                                        </p:attrNameLst>
                                      </p:cBhvr>
                                      <p:to>
                                        <p:strVal val="visible"/>
                                      </p:to>
                                    </p:set>
                                    <p:animEffect transition="in" filter="fade">
                                      <p:cBhvr>
                                        <p:cTn id="16" dur="1000"/>
                                        <p:tgtEl>
                                          <p:spTgt spid="242"/>
                                        </p:tgtEl>
                                      </p:cBhvr>
                                    </p:animEffect>
                                  </p:childTnLst>
                                </p:cTn>
                              </p:par>
                              <p:par>
                                <p:cTn id="17" presetID="10" presetClass="entr" presetSubtype="0" fill="hold" nodeType="withEffect">
                                  <p:stCondLst>
                                    <p:cond delay="0"/>
                                  </p:stCondLst>
                                  <p:childTnLst>
                                    <p:set>
                                      <p:cBhvr>
                                        <p:cTn id="18" dur="1" fill="hold">
                                          <p:stCondLst>
                                            <p:cond delay="0"/>
                                          </p:stCondLst>
                                        </p:cTn>
                                        <p:tgtEl>
                                          <p:spTgt spid="243"/>
                                        </p:tgtEl>
                                        <p:attrNameLst>
                                          <p:attrName>style.visibility</p:attrName>
                                        </p:attrNameLst>
                                      </p:cBhvr>
                                      <p:to>
                                        <p:strVal val="visible"/>
                                      </p:to>
                                    </p:set>
                                    <p:animEffect transition="in" filter="fade">
                                      <p:cBhvr>
                                        <p:cTn id="19" dur="1000"/>
                                        <p:tgtEl>
                                          <p:spTgt spid="243"/>
                                        </p:tgtEl>
                                      </p:cBhvr>
                                    </p:animEffect>
                                  </p:childTnLst>
                                </p:cTn>
                              </p:par>
                              <p:par>
                                <p:cTn id="20" presetID="10" presetClass="entr" presetSubtype="0" fill="hold" nodeType="with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fade">
                                      <p:cBhvr>
                                        <p:cTn id="22" dur="1000"/>
                                        <p:tgtEl>
                                          <p:spTgt spid="244"/>
                                        </p:tgtEl>
                                      </p:cBhvr>
                                    </p:animEffect>
                                  </p:childTnLst>
                                </p:cTn>
                              </p:par>
                              <p:par>
                                <p:cTn id="23" presetID="10" presetClass="entr" presetSubtype="0" fill="hold" nodeType="withEffect">
                                  <p:stCondLst>
                                    <p:cond delay="0"/>
                                  </p:stCondLst>
                                  <p:childTnLst>
                                    <p:set>
                                      <p:cBhvr>
                                        <p:cTn id="24" dur="1" fill="hold">
                                          <p:stCondLst>
                                            <p:cond delay="0"/>
                                          </p:stCondLst>
                                        </p:cTn>
                                        <p:tgtEl>
                                          <p:spTgt spid="245"/>
                                        </p:tgtEl>
                                        <p:attrNameLst>
                                          <p:attrName>style.visibility</p:attrName>
                                        </p:attrNameLst>
                                      </p:cBhvr>
                                      <p:to>
                                        <p:strVal val="visible"/>
                                      </p:to>
                                    </p:set>
                                    <p:animEffect transition="in" filter="fade">
                                      <p:cBhvr>
                                        <p:cTn id="25" dur="1000"/>
                                        <p:tgtEl>
                                          <p:spTgt spid="245"/>
                                        </p:tgtEl>
                                      </p:cBhvr>
                                    </p:animEffect>
                                  </p:childTnLst>
                                </p:cTn>
                              </p:par>
                              <p:par>
                                <p:cTn id="26" presetID="10" presetClass="entr" presetSubtype="0" fill="hold"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1000"/>
                                        <p:tgtEl>
                                          <p:spTgt spid="246"/>
                                        </p:tgtEl>
                                      </p:cBhvr>
                                    </p:animEffect>
                                  </p:childTnLst>
                                </p:cTn>
                              </p:par>
                              <p:par>
                                <p:cTn id="29" presetID="10" presetClass="entr" presetSubtype="0" fill="hold" nodeType="withEffect">
                                  <p:stCondLst>
                                    <p:cond delay="0"/>
                                  </p:stCondLst>
                                  <p:childTnLst>
                                    <p:set>
                                      <p:cBhvr>
                                        <p:cTn id="30" dur="1" fill="hold">
                                          <p:stCondLst>
                                            <p:cond delay="0"/>
                                          </p:stCondLst>
                                        </p:cTn>
                                        <p:tgtEl>
                                          <p:spTgt spid="247"/>
                                        </p:tgtEl>
                                        <p:attrNameLst>
                                          <p:attrName>style.visibility</p:attrName>
                                        </p:attrNameLst>
                                      </p:cBhvr>
                                      <p:to>
                                        <p:strVal val="visible"/>
                                      </p:to>
                                    </p:set>
                                    <p:animEffect transition="in" filter="fade">
                                      <p:cBhvr>
                                        <p:cTn id="31" dur="1000"/>
                                        <p:tgtEl>
                                          <p:spTgt spid="247"/>
                                        </p:tgtEl>
                                      </p:cBhvr>
                                    </p:animEffect>
                                  </p:childTnLst>
                                </p:cTn>
                              </p:par>
                              <p:par>
                                <p:cTn id="32" presetID="10" presetClass="entr" presetSubtype="0" fill="hold" nodeType="withEffect">
                                  <p:stCondLst>
                                    <p:cond delay="0"/>
                                  </p:stCondLst>
                                  <p:childTnLst>
                                    <p:set>
                                      <p:cBhvr>
                                        <p:cTn id="33" dur="1" fill="hold">
                                          <p:stCondLst>
                                            <p:cond delay="0"/>
                                          </p:stCondLst>
                                        </p:cTn>
                                        <p:tgtEl>
                                          <p:spTgt spid="248"/>
                                        </p:tgtEl>
                                        <p:attrNameLst>
                                          <p:attrName>style.visibility</p:attrName>
                                        </p:attrNameLst>
                                      </p:cBhvr>
                                      <p:to>
                                        <p:strVal val="visible"/>
                                      </p:to>
                                    </p:set>
                                    <p:animEffect transition="in" filter="fade">
                                      <p:cBhvr>
                                        <p:cTn id="34" dur="1000"/>
                                        <p:tgtEl>
                                          <p:spTgt spid="248"/>
                                        </p:tgtEl>
                                      </p:cBhvr>
                                    </p:animEffect>
                                  </p:childTnLst>
                                </p:cTn>
                              </p:par>
                              <p:par>
                                <p:cTn id="35" presetID="10" presetClass="entr" presetSubtype="0" fill="hold" nodeType="withEffect">
                                  <p:stCondLst>
                                    <p:cond delay="0"/>
                                  </p:stCondLst>
                                  <p:childTnLst>
                                    <p:set>
                                      <p:cBhvr>
                                        <p:cTn id="36" dur="1" fill="hold">
                                          <p:stCondLst>
                                            <p:cond delay="0"/>
                                          </p:stCondLst>
                                        </p:cTn>
                                        <p:tgtEl>
                                          <p:spTgt spid="249"/>
                                        </p:tgtEl>
                                        <p:attrNameLst>
                                          <p:attrName>style.visibility</p:attrName>
                                        </p:attrNameLst>
                                      </p:cBhvr>
                                      <p:to>
                                        <p:strVal val="visible"/>
                                      </p:to>
                                    </p:set>
                                    <p:animEffect transition="in" filter="fade">
                                      <p:cBhvr>
                                        <p:cTn id="37" dur="1000"/>
                                        <p:tgtEl>
                                          <p:spTgt spid="249"/>
                                        </p:tgtEl>
                                      </p:cBhvr>
                                    </p:animEffect>
                                  </p:childTnLst>
                                </p:cTn>
                              </p:par>
                              <p:par>
                                <p:cTn id="38" presetID="10" presetClass="entr" presetSubtype="0" fill="hold" nodeType="withEffect">
                                  <p:stCondLst>
                                    <p:cond delay="0"/>
                                  </p:stCondLst>
                                  <p:childTnLst>
                                    <p:set>
                                      <p:cBhvr>
                                        <p:cTn id="39" dur="1" fill="hold">
                                          <p:stCondLst>
                                            <p:cond delay="0"/>
                                          </p:stCondLst>
                                        </p:cTn>
                                        <p:tgtEl>
                                          <p:spTgt spid="250"/>
                                        </p:tgtEl>
                                        <p:attrNameLst>
                                          <p:attrName>style.visibility</p:attrName>
                                        </p:attrNameLst>
                                      </p:cBhvr>
                                      <p:to>
                                        <p:strVal val="visible"/>
                                      </p:to>
                                    </p:set>
                                    <p:animEffect transition="in" filter="fade">
                                      <p:cBhvr>
                                        <p:cTn id="40" dur="1000"/>
                                        <p:tgtEl>
                                          <p:spTgt spid="250"/>
                                        </p:tgtEl>
                                      </p:cBhvr>
                                    </p:animEffect>
                                  </p:childTnLst>
                                </p:cTn>
                              </p:par>
                              <p:par>
                                <p:cTn id="41" presetID="10" presetClass="entr" presetSubtype="0" fill="hold" nodeType="withEffect">
                                  <p:stCondLst>
                                    <p:cond delay="0"/>
                                  </p:stCondLst>
                                  <p:childTnLst>
                                    <p:set>
                                      <p:cBhvr>
                                        <p:cTn id="42" dur="1" fill="hold">
                                          <p:stCondLst>
                                            <p:cond delay="0"/>
                                          </p:stCondLst>
                                        </p:cTn>
                                        <p:tgtEl>
                                          <p:spTgt spid="251"/>
                                        </p:tgtEl>
                                        <p:attrNameLst>
                                          <p:attrName>style.visibility</p:attrName>
                                        </p:attrNameLst>
                                      </p:cBhvr>
                                      <p:to>
                                        <p:strVal val="visible"/>
                                      </p:to>
                                    </p:set>
                                    <p:animEffect transition="in" filter="fade">
                                      <p:cBhvr>
                                        <p:cTn id="43" dur="1000"/>
                                        <p:tgtEl>
                                          <p:spTgt spid="251"/>
                                        </p:tgtEl>
                                      </p:cBhvr>
                                    </p:animEffect>
                                  </p:childTnLst>
                                </p:cTn>
                              </p:par>
                              <p:par>
                                <p:cTn id="44" presetID="10" presetClass="entr" presetSubtype="0" fill="hold" nodeType="withEffect">
                                  <p:stCondLst>
                                    <p:cond delay="0"/>
                                  </p:stCondLst>
                                  <p:childTnLst>
                                    <p:set>
                                      <p:cBhvr>
                                        <p:cTn id="45" dur="1" fill="hold">
                                          <p:stCondLst>
                                            <p:cond delay="0"/>
                                          </p:stCondLst>
                                        </p:cTn>
                                        <p:tgtEl>
                                          <p:spTgt spid="252"/>
                                        </p:tgtEl>
                                        <p:attrNameLst>
                                          <p:attrName>style.visibility</p:attrName>
                                        </p:attrNameLst>
                                      </p:cBhvr>
                                      <p:to>
                                        <p:strVal val="visible"/>
                                      </p:to>
                                    </p:set>
                                    <p:animEffect transition="in" filter="fade">
                                      <p:cBhvr>
                                        <p:cTn id="46" dur="1000"/>
                                        <p:tgtEl>
                                          <p:spTgt spid="252"/>
                                        </p:tgtEl>
                                      </p:cBhvr>
                                    </p:animEffect>
                                  </p:childTnLst>
                                </p:cTn>
                              </p:par>
                              <p:par>
                                <p:cTn id="47" presetID="10" presetClass="entr" presetSubtype="0" fill="hold" nodeType="withEffect">
                                  <p:stCondLst>
                                    <p:cond delay="0"/>
                                  </p:stCondLst>
                                  <p:childTnLst>
                                    <p:set>
                                      <p:cBhvr>
                                        <p:cTn id="48" dur="1" fill="hold">
                                          <p:stCondLst>
                                            <p:cond delay="0"/>
                                          </p:stCondLst>
                                        </p:cTn>
                                        <p:tgtEl>
                                          <p:spTgt spid="253"/>
                                        </p:tgtEl>
                                        <p:attrNameLst>
                                          <p:attrName>style.visibility</p:attrName>
                                        </p:attrNameLst>
                                      </p:cBhvr>
                                      <p:to>
                                        <p:strVal val="visible"/>
                                      </p:to>
                                    </p:set>
                                    <p:animEffect transition="in" filter="fade">
                                      <p:cBhvr>
                                        <p:cTn id="49" dur="1000"/>
                                        <p:tgtEl>
                                          <p:spTgt spid="253"/>
                                        </p:tgtEl>
                                      </p:cBhvr>
                                    </p:animEffect>
                                  </p:childTnLst>
                                </p:cTn>
                              </p:par>
                              <p:par>
                                <p:cTn id="50" presetID="10" presetClass="entr" presetSubtype="0" fill="hold" nodeType="withEffect">
                                  <p:stCondLst>
                                    <p:cond delay="0"/>
                                  </p:stCondLst>
                                  <p:childTnLst>
                                    <p:set>
                                      <p:cBhvr>
                                        <p:cTn id="51" dur="1" fill="hold">
                                          <p:stCondLst>
                                            <p:cond delay="0"/>
                                          </p:stCondLst>
                                        </p:cTn>
                                        <p:tgtEl>
                                          <p:spTgt spid="254"/>
                                        </p:tgtEl>
                                        <p:attrNameLst>
                                          <p:attrName>style.visibility</p:attrName>
                                        </p:attrNameLst>
                                      </p:cBhvr>
                                      <p:to>
                                        <p:strVal val="visible"/>
                                      </p:to>
                                    </p:set>
                                    <p:animEffect transition="in" filter="fade">
                                      <p:cBhvr>
                                        <p:cTn id="52" dur="1000"/>
                                        <p:tgtEl>
                                          <p:spTgt spid="254"/>
                                        </p:tgtEl>
                                      </p:cBhvr>
                                    </p:animEffect>
                                  </p:childTnLst>
                                </p:cTn>
                              </p:par>
                              <p:par>
                                <p:cTn id="53" presetID="10" presetClass="entr" presetSubtype="0" fill="hold" nodeType="withEffect">
                                  <p:stCondLst>
                                    <p:cond delay="0"/>
                                  </p:stCondLst>
                                  <p:childTnLst>
                                    <p:set>
                                      <p:cBhvr>
                                        <p:cTn id="54" dur="1" fill="hold">
                                          <p:stCondLst>
                                            <p:cond delay="0"/>
                                          </p:stCondLst>
                                        </p:cTn>
                                        <p:tgtEl>
                                          <p:spTgt spid="255"/>
                                        </p:tgtEl>
                                        <p:attrNameLst>
                                          <p:attrName>style.visibility</p:attrName>
                                        </p:attrNameLst>
                                      </p:cBhvr>
                                      <p:to>
                                        <p:strVal val="visible"/>
                                      </p:to>
                                    </p:set>
                                    <p:animEffect transition="in" filter="fade">
                                      <p:cBhvr>
                                        <p:cTn id="55" dur="1000"/>
                                        <p:tgtEl>
                                          <p:spTgt spid="255"/>
                                        </p:tgtEl>
                                      </p:cBhvr>
                                    </p:animEffect>
                                  </p:childTnLst>
                                </p:cTn>
                              </p:par>
                              <p:par>
                                <p:cTn id="56" presetID="10" presetClass="entr" presetSubtype="0" fill="hold" nodeType="withEffect">
                                  <p:stCondLst>
                                    <p:cond delay="0"/>
                                  </p:stCondLst>
                                  <p:childTnLst>
                                    <p:set>
                                      <p:cBhvr>
                                        <p:cTn id="57" dur="1" fill="hold">
                                          <p:stCondLst>
                                            <p:cond delay="0"/>
                                          </p:stCondLst>
                                        </p:cTn>
                                        <p:tgtEl>
                                          <p:spTgt spid="256"/>
                                        </p:tgtEl>
                                        <p:attrNameLst>
                                          <p:attrName>style.visibility</p:attrName>
                                        </p:attrNameLst>
                                      </p:cBhvr>
                                      <p:to>
                                        <p:strVal val="visible"/>
                                      </p:to>
                                    </p:set>
                                    <p:animEffect transition="in" filter="fade">
                                      <p:cBhvr>
                                        <p:cTn id="58" dur="1000"/>
                                        <p:tgtEl>
                                          <p:spTgt spid="256"/>
                                        </p:tgtEl>
                                      </p:cBhvr>
                                    </p:animEffect>
                                  </p:childTnLst>
                                </p:cTn>
                              </p:par>
                              <p:par>
                                <p:cTn id="59" presetID="10" presetClass="entr" presetSubtype="0" fill="hold" nodeType="withEffect">
                                  <p:stCondLst>
                                    <p:cond delay="0"/>
                                  </p:stCondLst>
                                  <p:childTnLst>
                                    <p:set>
                                      <p:cBhvr>
                                        <p:cTn id="60" dur="1" fill="hold">
                                          <p:stCondLst>
                                            <p:cond delay="0"/>
                                          </p:stCondLst>
                                        </p:cTn>
                                        <p:tgtEl>
                                          <p:spTgt spid="257"/>
                                        </p:tgtEl>
                                        <p:attrNameLst>
                                          <p:attrName>style.visibility</p:attrName>
                                        </p:attrNameLst>
                                      </p:cBhvr>
                                      <p:to>
                                        <p:strVal val="visible"/>
                                      </p:to>
                                    </p:set>
                                    <p:animEffect transition="in" filter="fade">
                                      <p:cBhvr>
                                        <p:cTn id="61" dur="1000"/>
                                        <p:tgtEl>
                                          <p:spTgt spid="257"/>
                                        </p:tgtEl>
                                      </p:cBhvr>
                                    </p:animEffect>
                                  </p:childTnLst>
                                </p:cTn>
                              </p:par>
                              <p:par>
                                <p:cTn id="62" presetID="10" presetClass="entr" presetSubtype="0" fill="hold" nodeType="withEffect">
                                  <p:stCondLst>
                                    <p:cond delay="0"/>
                                  </p:stCondLst>
                                  <p:childTnLst>
                                    <p:set>
                                      <p:cBhvr>
                                        <p:cTn id="63" dur="1" fill="hold">
                                          <p:stCondLst>
                                            <p:cond delay="0"/>
                                          </p:stCondLst>
                                        </p:cTn>
                                        <p:tgtEl>
                                          <p:spTgt spid="258"/>
                                        </p:tgtEl>
                                        <p:attrNameLst>
                                          <p:attrName>style.visibility</p:attrName>
                                        </p:attrNameLst>
                                      </p:cBhvr>
                                      <p:to>
                                        <p:strVal val="visible"/>
                                      </p:to>
                                    </p:set>
                                    <p:animEffect transition="in" filter="fade">
                                      <p:cBhvr>
                                        <p:cTn id="64" dur="1000"/>
                                        <p:tgtEl>
                                          <p:spTgt spid="258"/>
                                        </p:tgtEl>
                                      </p:cBhvr>
                                    </p:animEffect>
                                  </p:childTnLst>
                                </p:cTn>
                              </p:par>
                              <p:par>
                                <p:cTn id="65" presetID="10" presetClass="entr" presetSubtype="0" fill="hold" nodeType="withEffect">
                                  <p:stCondLst>
                                    <p:cond delay="0"/>
                                  </p:stCondLst>
                                  <p:childTnLst>
                                    <p:set>
                                      <p:cBhvr>
                                        <p:cTn id="66" dur="1" fill="hold">
                                          <p:stCondLst>
                                            <p:cond delay="0"/>
                                          </p:stCondLst>
                                        </p:cTn>
                                        <p:tgtEl>
                                          <p:spTgt spid="259"/>
                                        </p:tgtEl>
                                        <p:attrNameLst>
                                          <p:attrName>style.visibility</p:attrName>
                                        </p:attrNameLst>
                                      </p:cBhvr>
                                      <p:to>
                                        <p:strVal val="visible"/>
                                      </p:to>
                                    </p:set>
                                    <p:animEffect transition="in" filter="fade">
                                      <p:cBhvr>
                                        <p:cTn id="67" dur="1000"/>
                                        <p:tgtEl>
                                          <p:spTgt spid="259"/>
                                        </p:tgtEl>
                                      </p:cBhvr>
                                    </p:animEffect>
                                  </p:childTnLst>
                                </p:cTn>
                              </p:par>
                              <p:par>
                                <p:cTn id="68" presetID="10" presetClass="entr" presetSubtype="0" fill="hold" nodeType="withEffect">
                                  <p:stCondLst>
                                    <p:cond delay="0"/>
                                  </p:stCondLst>
                                  <p:childTnLst>
                                    <p:set>
                                      <p:cBhvr>
                                        <p:cTn id="69" dur="1" fill="hold">
                                          <p:stCondLst>
                                            <p:cond delay="0"/>
                                          </p:stCondLst>
                                        </p:cTn>
                                        <p:tgtEl>
                                          <p:spTgt spid="260"/>
                                        </p:tgtEl>
                                        <p:attrNameLst>
                                          <p:attrName>style.visibility</p:attrName>
                                        </p:attrNameLst>
                                      </p:cBhvr>
                                      <p:to>
                                        <p:strVal val="visible"/>
                                      </p:to>
                                    </p:set>
                                    <p:animEffect transition="in" filter="fade">
                                      <p:cBhvr>
                                        <p:cTn id="70" dur="1000"/>
                                        <p:tgtEl>
                                          <p:spTgt spid="260"/>
                                        </p:tgtEl>
                                      </p:cBhvr>
                                    </p:animEffect>
                                  </p:childTnLst>
                                </p:cTn>
                              </p:par>
                              <p:par>
                                <p:cTn id="71" presetID="10" presetClass="entr" presetSubtype="0" fill="hold" nodeType="withEffect">
                                  <p:stCondLst>
                                    <p:cond delay="0"/>
                                  </p:stCondLst>
                                  <p:childTnLst>
                                    <p:set>
                                      <p:cBhvr>
                                        <p:cTn id="72" dur="1" fill="hold">
                                          <p:stCondLst>
                                            <p:cond delay="0"/>
                                          </p:stCondLst>
                                        </p:cTn>
                                        <p:tgtEl>
                                          <p:spTgt spid="261"/>
                                        </p:tgtEl>
                                        <p:attrNameLst>
                                          <p:attrName>style.visibility</p:attrName>
                                        </p:attrNameLst>
                                      </p:cBhvr>
                                      <p:to>
                                        <p:strVal val="visible"/>
                                      </p:to>
                                    </p:set>
                                    <p:animEffect transition="in" filter="fade">
                                      <p:cBhvr>
                                        <p:cTn id="73" dur="1000"/>
                                        <p:tgtEl>
                                          <p:spTgt spid="261"/>
                                        </p:tgtEl>
                                      </p:cBhvr>
                                    </p:animEffect>
                                  </p:childTnLst>
                                </p:cTn>
                              </p:par>
                              <p:par>
                                <p:cTn id="74" presetID="10" presetClass="entr" presetSubtype="0" fill="hold" nodeType="withEffect">
                                  <p:stCondLst>
                                    <p:cond delay="0"/>
                                  </p:stCondLst>
                                  <p:childTnLst>
                                    <p:set>
                                      <p:cBhvr>
                                        <p:cTn id="75" dur="1" fill="hold">
                                          <p:stCondLst>
                                            <p:cond delay="0"/>
                                          </p:stCondLst>
                                        </p:cTn>
                                        <p:tgtEl>
                                          <p:spTgt spid="262"/>
                                        </p:tgtEl>
                                        <p:attrNameLst>
                                          <p:attrName>style.visibility</p:attrName>
                                        </p:attrNameLst>
                                      </p:cBhvr>
                                      <p:to>
                                        <p:strVal val="visible"/>
                                      </p:to>
                                    </p:set>
                                    <p:animEffect transition="in" filter="fade">
                                      <p:cBhvr>
                                        <p:cTn id="76" dur="1000"/>
                                        <p:tgtEl>
                                          <p:spTgt spid="262"/>
                                        </p:tgtEl>
                                      </p:cBhvr>
                                    </p:animEffect>
                                  </p:childTnLst>
                                </p:cTn>
                              </p:par>
                              <p:par>
                                <p:cTn id="77" presetID="10" presetClass="entr" presetSubtype="0" fill="hold" nodeType="with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fade">
                                      <p:cBhvr>
                                        <p:cTn id="79" dur="1000"/>
                                        <p:tgtEl>
                                          <p:spTgt spid="263"/>
                                        </p:tgtEl>
                                      </p:cBhvr>
                                    </p:animEffect>
                                  </p:childTnLst>
                                </p:cTn>
                              </p:par>
                              <p:par>
                                <p:cTn id="80" presetID="10" presetClass="entr" presetSubtype="0" fill="hold" nodeType="withEffect">
                                  <p:stCondLst>
                                    <p:cond delay="0"/>
                                  </p:stCondLst>
                                  <p:childTnLst>
                                    <p:set>
                                      <p:cBhvr>
                                        <p:cTn id="81" dur="1" fill="hold">
                                          <p:stCondLst>
                                            <p:cond delay="0"/>
                                          </p:stCondLst>
                                        </p:cTn>
                                        <p:tgtEl>
                                          <p:spTgt spid="282"/>
                                        </p:tgtEl>
                                        <p:attrNameLst>
                                          <p:attrName>style.visibility</p:attrName>
                                        </p:attrNameLst>
                                      </p:cBhvr>
                                      <p:to>
                                        <p:strVal val="visible"/>
                                      </p:to>
                                    </p:set>
                                    <p:animEffect transition="in" filter="fade">
                                      <p:cBhvr>
                                        <p:cTn id="82" dur="1000"/>
                                        <p:tgtEl>
                                          <p:spTgt spid="282"/>
                                        </p:tgtEl>
                                      </p:cBhvr>
                                    </p:animEffect>
                                  </p:childTnLst>
                                </p:cTn>
                              </p:par>
                              <p:par>
                                <p:cTn id="83" presetID="10" presetClass="entr" presetSubtype="0" fill="hold" nodeType="withEffect">
                                  <p:stCondLst>
                                    <p:cond delay="0"/>
                                  </p:stCondLst>
                                  <p:childTnLst>
                                    <p:set>
                                      <p:cBhvr>
                                        <p:cTn id="84" dur="1" fill="hold">
                                          <p:stCondLst>
                                            <p:cond delay="0"/>
                                          </p:stCondLst>
                                        </p:cTn>
                                        <p:tgtEl>
                                          <p:spTgt spid="283"/>
                                        </p:tgtEl>
                                        <p:attrNameLst>
                                          <p:attrName>style.visibility</p:attrName>
                                        </p:attrNameLst>
                                      </p:cBhvr>
                                      <p:to>
                                        <p:strVal val="visible"/>
                                      </p:to>
                                    </p:set>
                                    <p:animEffect transition="in" filter="fade">
                                      <p:cBhvr>
                                        <p:cTn id="85" dur="1000"/>
                                        <p:tgtEl>
                                          <p:spTgt spid="283"/>
                                        </p:tgtEl>
                                      </p:cBhvr>
                                    </p:animEffect>
                                  </p:childTnLst>
                                </p:cTn>
                              </p:par>
                              <p:par>
                                <p:cTn id="86" presetID="10" presetClass="entr" presetSubtype="0" fill="hold" nodeType="withEffect">
                                  <p:stCondLst>
                                    <p:cond delay="0"/>
                                  </p:stCondLst>
                                  <p:childTnLst>
                                    <p:set>
                                      <p:cBhvr>
                                        <p:cTn id="87" dur="1" fill="hold">
                                          <p:stCondLst>
                                            <p:cond delay="0"/>
                                          </p:stCondLst>
                                        </p:cTn>
                                        <p:tgtEl>
                                          <p:spTgt spid="284"/>
                                        </p:tgtEl>
                                        <p:attrNameLst>
                                          <p:attrName>style.visibility</p:attrName>
                                        </p:attrNameLst>
                                      </p:cBhvr>
                                      <p:to>
                                        <p:strVal val="visible"/>
                                      </p:to>
                                    </p:set>
                                    <p:animEffect transition="in" filter="fade">
                                      <p:cBhvr>
                                        <p:cTn id="88" dur="1000"/>
                                        <p:tgtEl>
                                          <p:spTgt spid="284"/>
                                        </p:tgtEl>
                                      </p:cBhvr>
                                    </p:animEffect>
                                  </p:childTnLst>
                                </p:cTn>
                              </p:par>
                              <p:par>
                                <p:cTn id="89" presetID="10" presetClass="entr" presetSubtype="0" fill="hold" nodeType="withEffect">
                                  <p:stCondLst>
                                    <p:cond delay="0"/>
                                  </p:stCondLst>
                                  <p:childTnLst>
                                    <p:set>
                                      <p:cBhvr>
                                        <p:cTn id="90" dur="1" fill="hold">
                                          <p:stCondLst>
                                            <p:cond delay="0"/>
                                          </p:stCondLst>
                                        </p:cTn>
                                        <p:tgtEl>
                                          <p:spTgt spid="285"/>
                                        </p:tgtEl>
                                        <p:attrNameLst>
                                          <p:attrName>style.visibility</p:attrName>
                                        </p:attrNameLst>
                                      </p:cBhvr>
                                      <p:to>
                                        <p:strVal val="visible"/>
                                      </p:to>
                                    </p:set>
                                    <p:animEffect transition="in" filter="fade">
                                      <p:cBhvr>
                                        <p:cTn id="91" dur="1000"/>
                                        <p:tgtEl>
                                          <p:spTgt spid="285"/>
                                        </p:tgtEl>
                                      </p:cBhvr>
                                    </p:animEffect>
                                  </p:childTnLst>
                                </p:cTn>
                              </p:par>
                              <p:par>
                                <p:cTn id="92" presetID="10" presetClass="entr" presetSubtype="0" fill="hold" nodeType="withEffect">
                                  <p:stCondLst>
                                    <p:cond delay="0"/>
                                  </p:stCondLst>
                                  <p:childTnLst>
                                    <p:set>
                                      <p:cBhvr>
                                        <p:cTn id="93" dur="1" fill="hold">
                                          <p:stCondLst>
                                            <p:cond delay="0"/>
                                          </p:stCondLst>
                                        </p:cTn>
                                        <p:tgtEl>
                                          <p:spTgt spid="286"/>
                                        </p:tgtEl>
                                        <p:attrNameLst>
                                          <p:attrName>style.visibility</p:attrName>
                                        </p:attrNameLst>
                                      </p:cBhvr>
                                      <p:to>
                                        <p:strVal val="visible"/>
                                      </p:to>
                                    </p:set>
                                    <p:animEffect transition="in" filter="fade">
                                      <p:cBhvr>
                                        <p:cTn id="94" dur="10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1"/>
        <p:cNvGrpSpPr/>
        <p:nvPr/>
      </p:nvGrpSpPr>
      <p:grpSpPr>
        <a:xfrm>
          <a:off x="0" y="0"/>
          <a:ext cx="0" cy="0"/>
          <a:chOff x="0" y="0"/>
          <a:chExt cx="0" cy="0"/>
        </a:xfrm>
      </p:grpSpPr>
      <p:grpSp>
        <p:nvGrpSpPr>
          <p:cNvPr id="292" name="Google Shape;292;p20"/>
          <p:cNvGrpSpPr/>
          <p:nvPr/>
        </p:nvGrpSpPr>
        <p:grpSpPr>
          <a:xfrm>
            <a:off x="0" y="0"/>
            <a:ext cx="12192001" cy="6858000"/>
            <a:chOff x="0" y="0"/>
            <a:chExt cx="12192001" cy="6858000"/>
          </a:xfrm>
        </p:grpSpPr>
        <p:pic>
          <p:nvPicPr>
            <p:cNvPr id="293" name="Google Shape;293;p20"/>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294" name="Google Shape;294;p20"/>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295" name="Google Shape;295;p20"/>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296" name="Google Shape;296;p20"/>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297" name="Google Shape;297;p20"/>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298" name="Google Shape;298;p20"/>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299" name="Google Shape;299;p20"/>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300" name="Google Shape;300;p20"/>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301" name="Google Shape;301;p20"/>
          <p:cNvSpPr txBox="1"/>
          <p:nvPr/>
        </p:nvSpPr>
        <p:spPr>
          <a:xfrm>
            <a:off x="1473200" y="2470150"/>
            <a:ext cx="1566228" cy="9588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7200" b="0" i="0" u="none" strike="noStrike" cap="none">
                <a:solidFill>
                  <a:srgbClr val="BDBDBD"/>
                </a:solidFill>
                <a:latin typeface="Impact"/>
                <a:ea typeface="Impact"/>
                <a:cs typeface="Impact"/>
                <a:sym typeface="Impact"/>
              </a:rPr>
              <a:t>02</a:t>
            </a:r>
            <a:endParaRPr sz="1100" b="0" i="0" u="none" strike="noStrike" cap="none">
              <a:solidFill>
                <a:schemeClr val="dk1"/>
              </a:solidFill>
              <a:latin typeface="Calibri"/>
              <a:ea typeface="Calibri"/>
              <a:cs typeface="Calibri"/>
              <a:sym typeface="Calibri"/>
            </a:endParaRPr>
          </a:p>
        </p:txBody>
      </p:sp>
      <p:sp>
        <p:nvSpPr>
          <p:cNvPr id="302" name="Google Shape;302;p20"/>
          <p:cNvSpPr/>
          <p:nvPr/>
        </p:nvSpPr>
        <p:spPr>
          <a:xfrm>
            <a:off x="0" y="2928176"/>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sp>
        <p:nvSpPr>
          <p:cNvPr id="303" name="Google Shape;303;p20"/>
          <p:cNvSpPr/>
          <p:nvPr/>
        </p:nvSpPr>
        <p:spPr>
          <a:xfrm>
            <a:off x="11887200" y="1143000"/>
            <a:ext cx="304800" cy="3510722"/>
          </a:xfrm>
          <a:custGeom>
            <a:avLst/>
            <a:gdLst/>
            <a:ahLst/>
            <a:cxnLst/>
            <a:rect l="l" t="t" r="r" b="b"/>
            <a:pathLst>
              <a:path w="304800" h="3510722" extrusionOk="0">
                <a:moveTo>
                  <a:pt x="0" y="0"/>
                </a:moveTo>
                <a:lnTo>
                  <a:pt x="304800" y="0"/>
                </a:lnTo>
                <a:lnTo>
                  <a:pt x="304800" y="3510722"/>
                </a:lnTo>
                <a:lnTo>
                  <a:pt x="0" y="3510722"/>
                </a:lnTo>
                <a:close/>
              </a:path>
            </a:pathLst>
          </a:custGeom>
          <a:solidFill>
            <a:srgbClr val="225870"/>
          </a:solidFill>
          <a:ln>
            <a:noFill/>
          </a:ln>
        </p:spPr>
        <p:txBody>
          <a:bodyPr spcFirstLastPara="1" wrap="square" lIns="127000" tIns="12700" rIns="127000" bIns="12700" anchor="ctr" anchorCtr="0">
            <a:noAutofit/>
          </a:bodyPr>
          <a:lstStyle/>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100" b="0" i="0" u="none" strike="noStrike" cap="none">
              <a:solidFill>
                <a:schemeClr val="dk1"/>
              </a:solidFill>
              <a:latin typeface="Calibri"/>
              <a:ea typeface="Calibri"/>
              <a:cs typeface="Calibri"/>
              <a:sym typeface="Calibri"/>
            </a:endParaRPr>
          </a:p>
        </p:txBody>
      </p:sp>
      <p:pic>
        <p:nvPicPr>
          <p:cNvPr id="304" name="Google Shape;304;p20"/>
          <p:cNvPicPr preferRelativeResize="0"/>
          <p:nvPr/>
        </p:nvPicPr>
        <p:blipFill rotWithShape="1">
          <a:blip r:embed="rId4">
            <a:alphaModFix/>
          </a:blip>
          <a:srcRect/>
          <a:stretch/>
        </p:blipFill>
        <p:spPr>
          <a:xfrm>
            <a:off x="6299200" y="1381366"/>
            <a:ext cx="5024967" cy="3768725"/>
          </a:xfrm>
          <a:prstGeom prst="rect">
            <a:avLst/>
          </a:prstGeom>
          <a:noFill/>
          <a:ln>
            <a:noFill/>
          </a:ln>
        </p:spPr>
      </p:pic>
      <p:sp>
        <p:nvSpPr>
          <p:cNvPr id="305" name="Google Shape;305;p20"/>
          <p:cNvSpPr txBox="1"/>
          <p:nvPr/>
        </p:nvSpPr>
        <p:spPr>
          <a:xfrm>
            <a:off x="1473200" y="3524250"/>
            <a:ext cx="3962578" cy="40005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Proposed Methods</a:t>
            </a:r>
            <a:endParaRPr sz="1100" b="0" i="0" u="none" strike="noStrike" cap="none">
              <a:solidFill>
                <a:schemeClr val="dk1"/>
              </a:solidFill>
              <a:latin typeface="Calibri"/>
              <a:ea typeface="Calibri"/>
              <a:cs typeface="Calibri"/>
              <a:sym typeface="Calibri"/>
            </a:endParaRPr>
          </a:p>
        </p:txBody>
      </p:sp>
      <p:sp>
        <p:nvSpPr>
          <p:cNvPr id="306" name="Google Shape;306;p20"/>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0"/>
        <p:cNvGrpSpPr/>
        <p:nvPr/>
      </p:nvGrpSpPr>
      <p:grpSpPr>
        <a:xfrm>
          <a:off x="0" y="0"/>
          <a:ext cx="0" cy="0"/>
          <a:chOff x="0" y="0"/>
          <a:chExt cx="0" cy="0"/>
        </a:xfrm>
      </p:grpSpPr>
      <p:grpSp>
        <p:nvGrpSpPr>
          <p:cNvPr id="311" name="Google Shape;311;p21"/>
          <p:cNvGrpSpPr/>
          <p:nvPr/>
        </p:nvGrpSpPr>
        <p:grpSpPr>
          <a:xfrm>
            <a:off x="0" y="0"/>
            <a:ext cx="12192001" cy="6858000"/>
            <a:chOff x="0" y="0"/>
            <a:chExt cx="12192001" cy="6858000"/>
          </a:xfrm>
        </p:grpSpPr>
        <p:pic>
          <p:nvPicPr>
            <p:cNvPr id="312" name="Google Shape;312;p21"/>
            <p:cNvPicPr preferRelativeResize="0"/>
            <p:nvPr/>
          </p:nvPicPr>
          <p:blipFill rotWithShape="1">
            <a:blip r:embed="rId3">
              <a:alphaModFix/>
            </a:blip>
            <a:srcRect/>
            <a:stretch/>
          </p:blipFill>
          <p:spPr>
            <a:xfrm>
              <a:off x="0" y="0"/>
              <a:ext cx="3924300" cy="3924300"/>
            </a:xfrm>
            <a:prstGeom prst="rect">
              <a:avLst/>
            </a:prstGeom>
            <a:noFill/>
            <a:ln>
              <a:noFill/>
            </a:ln>
          </p:spPr>
        </p:pic>
        <p:pic>
          <p:nvPicPr>
            <p:cNvPr id="313" name="Google Shape;313;p21"/>
            <p:cNvPicPr preferRelativeResize="0"/>
            <p:nvPr/>
          </p:nvPicPr>
          <p:blipFill rotWithShape="1">
            <a:blip r:embed="rId3">
              <a:alphaModFix/>
            </a:blip>
            <a:srcRect/>
            <a:stretch/>
          </p:blipFill>
          <p:spPr>
            <a:xfrm>
              <a:off x="3924300" y="0"/>
              <a:ext cx="3924300" cy="3924300"/>
            </a:xfrm>
            <a:prstGeom prst="rect">
              <a:avLst/>
            </a:prstGeom>
            <a:noFill/>
            <a:ln>
              <a:noFill/>
            </a:ln>
          </p:spPr>
        </p:pic>
        <p:pic>
          <p:nvPicPr>
            <p:cNvPr id="314" name="Google Shape;314;p21"/>
            <p:cNvPicPr preferRelativeResize="0"/>
            <p:nvPr/>
          </p:nvPicPr>
          <p:blipFill rotWithShape="1">
            <a:blip r:embed="rId3">
              <a:alphaModFix/>
            </a:blip>
            <a:srcRect/>
            <a:stretch/>
          </p:blipFill>
          <p:spPr>
            <a:xfrm>
              <a:off x="7848600" y="0"/>
              <a:ext cx="3924300" cy="3924300"/>
            </a:xfrm>
            <a:prstGeom prst="rect">
              <a:avLst/>
            </a:prstGeom>
            <a:noFill/>
            <a:ln>
              <a:noFill/>
            </a:ln>
          </p:spPr>
        </p:pic>
        <p:pic>
          <p:nvPicPr>
            <p:cNvPr id="315" name="Google Shape;315;p21"/>
            <p:cNvPicPr preferRelativeResize="0"/>
            <p:nvPr/>
          </p:nvPicPr>
          <p:blipFill rotWithShape="1">
            <a:blip r:embed="rId3">
              <a:alphaModFix/>
            </a:blip>
            <a:srcRect/>
            <a:stretch/>
          </p:blipFill>
          <p:spPr>
            <a:xfrm>
              <a:off x="0" y="3924300"/>
              <a:ext cx="3924300" cy="2933700"/>
            </a:xfrm>
            <a:prstGeom prst="rect">
              <a:avLst/>
            </a:prstGeom>
            <a:noFill/>
            <a:ln>
              <a:noFill/>
            </a:ln>
          </p:spPr>
        </p:pic>
        <p:pic>
          <p:nvPicPr>
            <p:cNvPr id="316" name="Google Shape;316;p21"/>
            <p:cNvPicPr preferRelativeResize="0"/>
            <p:nvPr/>
          </p:nvPicPr>
          <p:blipFill rotWithShape="1">
            <a:blip r:embed="rId3">
              <a:alphaModFix/>
            </a:blip>
            <a:srcRect/>
            <a:stretch/>
          </p:blipFill>
          <p:spPr>
            <a:xfrm>
              <a:off x="3924300" y="3924300"/>
              <a:ext cx="3924300" cy="2933700"/>
            </a:xfrm>
            <a:prstGeom prst="rect">
              <a:avLst/>
            </a:prstGeom>
            <a:noFill/>
            <a:ln>
              <a:noFill/>
            </a:ln>
          </p:spPr>
        </p:pic>
        <p:pic>
          <p:nvPicPr>
            <p:cNvPr id="317" name="Google Shape;317;p21"/>
            <p:cNvPicPr preferRelativeResize="0"/>
            <p:nvPr/>
          </p:nvPicPr>
          <p:blipFill rotWithShape="1">
            <a:blip r:embed="rId3">
              <a:alphaModFix/>
            </a:blip>
            <a:srcRect/>
            <a:stretch/>
          </p:blipFill>
          <p:spPr>
            <a:xfrm>
              <a:off x="7848600" y="3924300"/>
              <a:ext cx="3924300" cy="2933700"/>
            </a:xfrm>
            <a:prstGeom prst="rect">
              <a:avLst/>
            </a:prstGeom>
            <a:noFill/>
            <a:ln>
              <a:noFill/>
            </a:ln>
          </p:spPr>
        </p:pic>
        <p:pic>
          <p:nvPicPr>
            <p:cNvPr id="318" name="Google Shape;318;p21"/>
            <p:cNvPicPr preferRelativeResize="0"/>
            <p:nvPr/>
          </p:nvPicPr>
          <p:blipFill rotWithShape="1">
            <a:blip r:embed="rId3">
              <a:alphaModFix/>
            </a:blip>
            <a:srcRect/>
            <a:stretch/>
          </p:blipFill>
          <p:spPr>
            <a:xfrm>
              <a:off x="11772900" y="0"/>
              <a:ext cx="419100" cy="3924300"/>
            </a:xfrm>
            <a:prstGeom prst="rect">
              <a:avLst/>
            </a:prstGeom>
            <a:noFill/>
            <a:ln>
              <a:noFill/>
            </a:ln>
          </p:spPr>
        </p:pic>
        <p:pic>
          <p:nvPicPr>
            <p:cNvPr id="319" name="Google Shape;319;p21"/>
            <p:cNvPicPr preferRelativeResize="0"/>
            <p:nvPr/>
          </p:nvPicPr>
          <p:blipFill rotWithShape="1">
            <a:blip r:embed="rId3">
              <a:alphaModFix/>
            </a:blip>
            <a:srcRect/>
            <a:stretch/>
          </p:blipFill>
          <p:spPr>
            <a:xfrm>
              <a:off x="11772900" y="3924300"/>
              <a:ext cx="419101" cy="2933700"/>
            </a:xfrm>
            <a:prstGeom prst="rect">
              <a:avLst/>
            </a:prstGeom>
            <a:noFill/>
            <a:ln>
              <a:noFill/>
            </a:ln>
          </p:spPr>
        </p:pic>
      </p:grpSp>
      <p:sp>
        <p:nvSpPr>
          <p:cNvPr id="320" name="Google Shape;320;p21"/>
          <p:cNvSpPr txBox="1"/>
          <p:nvPr/>
        </p:nvSpPr>
        <p:spPr>
          <a:xfrm>
            <a:off x="762000" y="336675"/>
            <a:ext cx="3962700" cy="395400"/>
          </a:xfrm>
          <a:prstGeom prst="rect">
            <a:avLst/>
          </a:prstGeom>
          <a:solidFill>
            <a:srgbClr val="FFFFFF">
              <a:alpha val="0"/>
            </a:srgbClr>
          </a:solidFill>
          <a:ln>
            <a:noFill/>
          </a:ln>
        </p:spPr>
        <p:txBody>
          <a:bodyPr spcFirstLastPara="1" wrap="square" lIns="45700" tIns="22850" rIns="45700" bIns="22850" anchor="t" anchorCtr="0">
            <a:spAutoFit/>
          </a:bodyPr>
          <a:lstStyle/>
          <a:p>
            <a:pPr marL="0" marR="0" lvl="0" indent="0" algn="l" rtl="0">
              <a:lnSpc>
                <a:spcPct val="81000"/>
              </a:lnSpc>
              <a:spcBef>
                <a:spcPts val="0"/>
              </a:spcBef>
              <a:spcAft>
                <a:spcPts val="0"/>
              </a:spcAft>
              <a:buNone/>
            </a:pPr>
            <a:r>
              <a:rPr lang="en-US" sz="2800" b="1" i="0" u="none" strike="noStrike" cap="none">
                <a:solidFill>
                  <a:srgbClr val="225870"/>
                </a:solidFill>
                <a:latin typeface="Microsoft Yahei"/>
                <a:ea typeface="Microsoft Yahei"/>
                <a:cs typeface="Microsoft Yahei"/>
                <a:sym typeface="Microsoft Yahei"/>
              </a:rPr>
              <a:t>Unimodal Models</a:t>
            </a:r>
            <a:endParaRPr sz="1100" b="0" i="0" u="none" strike="noStrike" cap="none">
              <a:solidFill>
                <a:schemeClr val="dk1"/>
              </a:solidFill>
              <a:latin typeface="Calibri"/>
              <a:ea typeface="Calibri"/>
              <a:cs typeface="Calibri"/>
              <a:sym typeface="Calibri"/>
            </a:endParaRPr>
          </a:p>
        </p:txBody>
      </p:sp>
      <p:sp>
        <p:nvSpPr>
          <p:cNvPr id="321" name="Google Shape;321;p21"/>
          <p:cNvSpPr txBox="1"/>
          <p:nvPr/>
        </p:nvSpPr>
        <p:spPr>
          <a:xfrm>
            <a:off x="0" y="908650"/>
            <a:ext cx="6129000" cy="4046700"/>
          </a:xfrm>
          <a:prstGeom prst="rect">
            <a:avLst/>
          </a:prstGeom>
          <a:noFill/>
          <a:ln>
            <a:noFill/>
          </a:ln>
        </p:spPr>
        <p:txBody>
          <a:bodyPr spcFirstLastPara="1" wrap="square" lIns="91425" tIns="91425" rIns="91425" bIns="91425" anchor="t" anchorCtr="0">
            <a:spAutoFit/>
          </a:bodyPr>
          <a:lstStyle/>
          <a:p>
            <a:pPr marL="914400" lvl="1" indent="-323850" algn="l" rtl="0">
              <a:lnSpc>
                <a:spcPct val="115000"/>
              </a:lnSpc>
              <a:spcBef>
                <a:spcPts val="0"/>
              </a:spcBef>
              <a:spcAft>
                <a:spcPts val="0"/>
              </a:spcAft>
              <a:buSzPts val="1500"/>
              <a:buFont typeface="Microsoft YaHei"/>
              <a:buChar char="○"/>
            </a:pPr>
            <a:r>
              <a:rPr lang="en-US" sz="1500"/>
              <a:t>TF-IDF Based Models</a:t>
            </a:r>
            <a:r>
              <a:rPr lang="en-US" sz="1800" baseline="30000">
                <a:solidFill>
                  <a:schemeClr val="dk1"/>
                </a:solidFill>
              </a:rPr>
              <a:t>[6]</a:t>
            </a:r>
            <a:r>
              <a:rPr lang="en-US" sz="1500"/>
              <a:t> </a:t>
            </a:r>
            <a:r>
              <a:rPr lang="en-US" sz="1500" b="1"/>
              <a:t>(Text)</a:t>
            </a:r>
            <a:endParaRPr sz="1500" b="1"/>
          </a:p>
          <a:p>
            <a:pPr marL="914400" lvl="0" indent="0" algn="l" rtl="0">
              <a:lnSpc>
                <a:spcPct val="115000"/>
              </a:lnSpc>
              <a:spcBef>
                <a:spcPts val="0"/>
              </a:spcBef>
              <a:spcAft>
                <a:spcPts val="0"/>
              </a:spcAft>
              <a:buNone/>
            </a:pPr>
            <a:r>
              <a:rPr lang="en-US" sz="1500" b="1"/>
              <a:t>Extract features measuring importance of each word.</a:t>
            </a:r>
            <a:endParaRPr sz="1500" b="1"/>
          </a:p>
          <a:p>
            <a:pPr marL="914400" lvl="0" indent="0" algn="l" rtl="0">
              <a:lnSpc>
                <a:spcPct val="115000"/>
              </a:lnSpc>
              <a:spcBef>
                <a:spcPts val="0"/>
              </a:spcBef>
              <a:spcAft>
                <a:spcPts val="0"/>
              </a:spcAft>
              <a:buNone/>
            </a:pPr>
            <a:r>
              <a:rPr lang="en-US" sz="1500" b="1"/>
              <a:t>Then apply some naive Machine Learning algorithms.</a:t>
            </a:r>
            <a:endParaRPr sz="1500" b="1"/>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0" lvl="0" indent="0" algn="l" rtl="0">
              <a:lnSpc>
                <a:spcPct val="115000"/>
              </a:lnSpc>
              <a:spcBef>
                <a:spcPts val="0"/>
              </a:spcBef>
              <a:spcAft>
                <a:spcPts val="0"/>
              </a:spcAft>
              <a:buNone/>
            </a:pPr>
            <a:endParaRPr b="1">
              <a:latin typeface="Microsoft YaHei"/>
              <a:ea typeface="Microsoft YaHei"/>
              <a:cs typeface="Microsoft YaHei"/>
              <a:sym typeface="Microsoft YaHei"/>
            </a:endParaRPr>
          </a:p>
          <a:p>
            <a:pPr marL="914400" lvl="1" indent="-317500" algn="l" rtl="0">
              <a:lnSpc>
                <a:spcPct val="115000"/>
              </a:lnSpc>
              <a:spcBef>
                <a:spcPts val="0"/>
              </a:spcBef>
              <a:spcAft>
                <a:spcPts val="0"/>
              </a:spcAft>
              <a:buClr>
                <a:schemeClr val="dk1"/>
              </a:buClr>
              <a:buSzPts val="1400"/>
              <a:buFont typeface="Microsoft YaHei"/>
              <a:buChar char="○"/>
            </a:pPr>
            <a:r>
              <a:rPr lang="en-US">
                <a:solidFill>
                  <a:schemeClr val="dk1"/>
                </a:solidFill>
              </a:rPr>
              <a:t>Text-CNN Based Model</a:t>
            </a:r>
            <a:r>
              <a:rPr lang="en-US" sz="1800" baseline="30000">
                <a:solidFill>
                  <a:schemeClr val="dk1"/>
                </a:solidFill>
              </a:rPr>
              <a:t>[7]</a:t>
            </a:r>
            <a:r>
              <a:rPr lang="en-US">
                <a:solidFill>
                  <a:schemeClr val="dk1"/>
                </a:solidFill>
              </a:rPr>
              <a:t> </a:t>
            </a:r>
            <a:r>
              <a:rPr lang="en-US" b="1">
                <a:solidFill>
                  <a:schemeClr val="dk1"/>
                </a:solidFill>
              </a:rPr>
              <a:t>(Text)</a:t>
            </a:r>
            <a:endParaRPr b="1">
              <a:solidFill>
                <a:schemeClr val="dk1"/>
              </a:solidFill>
            </a:endParaRPr>
          </a:p>
          <a:p>
            <a:pPr marL="914400" lvl="0" indent="0" algn="l" rtl="0">
              <a:lnSpc>
                <a:spcPct val="115000"/>
              </a:lnSpc>
              <a:spcBef>
                <a:spcPts val="0"/>
              </a:spcBef>
              <a:spcAft>
                <a:spcPts val="0"/>
              </a:spcAft>
              <a:buClr>
                <a:schemeClr val="dk1"/>
              </a:buClr>
              <a:buSzPts val="1100"/>
              <a:buFont typeface="Arial"/>
              <a:buNone/>
            </a:pPr>
            <a:r>
              <a:rPr lang="en-US" b="1">
                <a:solidFill>
                  <a:schemeClr val="dk1"/>
                </a:solidFill>
              </a:rPr>
              <a:t>Capture local features. (Better for short texts)</a:t>
            </a:r>
            <a:endParaRPr b="1"/>
          </a:p>
          <a:p>
            <a:pPr marL="0" lvl="0" indent="0" algn="l" rtl="0">
              <a:lnSpc>
                <a:spcPct val="115000"/>
              </a:lnSpc>
              <a:spcBef>
                <a:spcPts val="0"/>
              </a:spcBef>
              <a:spcAft>
                <a:spcPts val="0"/>
              </a:spcAft>
              <a:buNone/>
            </a:pPr>
            <a:endParaRPr>
              <a:latin typeface="Microsoft YaHei"/>
              <a:ea typeface="Microsoft YaHei"/>
              <a:cs typeface="Microsoft YaHei"/>
              <a:sym typeface="Microsoft YaHei"/>
            </a:endParaRPr>
          </a:p>
          <a:p>
            <a:pPr marL="0" lvl="0" indent="0" algn="l" rtl="0">
              <a:lnSpc>
                <a:spcPct val="115000"/>
              </a:lnSpc>
              <a:spcBef>
                <a:spcPts val="0"/>
              </a:spcBef>
              <a:spcAft>
                <a:spcPts val="0"/>
              </a:spcAft>
              <a:buNone/>
            </a:pPr>
            <a:endParaRPr>
              <a:latin typeface="Microsoft YaHei"/>
              <a:ea typeface="Microsoft YaHei"/>
              <a:cs typeface="Microsoft YaHei"/>
              <a:sym typeface="Microsoft YaHei"/>
            </a:endParaRPr>
          </a:p>
          <a:p>
            <a:pPr marL="0" lvl="0" indent="0" algn="l" rtl="0">
              <a:lnSpc>
                <a:spcPct val="115000"/>
              </a:lnSpc>
              <a:spcBef>
                <a:spcPts val="0"/>
              </a:spcBef>
              <a:spcAft>
                <a:spcPts val="0"/>
              </a:spcAft>
              <a:buNone/>
            </a:pPr>
            <a:endParaRPr>
              <a:latin typeface="Microsoft YaHei"/>
              <a:ea typeface="Microsoft YaHei"/>
              <a:cs typeface="Microsoft YaHei"/>
              <a:sym typeface="Microsoft YaHei"/>
            </a:endParaRPr>
          </a:p>
          <a:p>
            <a:pPr marL="0" lvl="0" indent="0" algn="l" rtl="0">
              <a:lnSpc>
                <a:spcPct val="115000"/>
              </a:lnSpc>
              <a:spcBef>
                <a:spcPts val="0"/>
              </a:spcBef>
              <a:spcAft>
                <a:spcPts val="0"/>
              </a:spcAft>
              <a:buNone/>
            </a:pPr>
            <a:endParaRPr>
              <a:latin typeface="Microsoft YaHei"/>
              <a:ea typeface="Microsoft YaHei"/>
              <a:cs typeface="Microsoft YaHei"/>
              <a:sym typeface="Microsoft YaHei"/>
            </a:endParaRPr>
          </a:p>
        </p:txBody>
      </p:sp>
      <p:sp>
        <p:nvSpPr>
          <p:cNvPr id="322" name="Google Shape;322;p21"/>
          <p:cNvSpPr txBox="1"/>
          <p:nvPr/>
        </p:nvSpPr>
        <p:spPr>
          <a:xfrm>
            <a:off x="6200150" y="336675"/>
            <a:ext cx="5575200" cy="401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b="1">
              <a:solidFill>
                <a:schemeClr val="dk1"/>
              </a:solidFill>
              <a:latin typeface="Microsoft YaHei"/>
              <a:ea typeface="Microsoft YaHei"/>
              <a:cs typeface="Microsoft YaHei"/>
              <a:sym typeface="Microsoft YaHei"/>
            </a:endParaRPr>
          </a:p>
          <a:p>
            <a:pPr marL="914400" lvl="1" indent="-317500" algn="l" rtl="0">
              <a:lnSpc>
                <a:spcPct val="115000"/>
              </a:lnSpc>
              <a:spcBef>
                <a:spcPts val="0"/>
              </a:spcBef>
              <a:spcAft>
                <a:spcPts val="0"/>
              </a:spcAft>
              <a:buClr>
                <a:schemeClr val="dk1"/>
              </a:buClr>
              <a:buSzPts val="1400"/>
              <a:buFont typeface="Microsoft YaHei"/>
              <a:buChar char="○"/>
            </a:pPr>
            <a:r>
              <a:rPr lang="en-US">
                <a:solidFill>
                  <a:schemeClr val="dk1"/>
                </a:solidFill>
              </a:rPr>
              <a:t>BERT Based Model</a:t>
            </a:r>
            <a:r>
              <a:rPr lang="en-US" sz="1800" baseline="30000">
                <a:solidFill>
                  <a:schemeClr val="dk1"/>
                </a:solidFill>
              </a:rPr>
              <a:t>[8]</a:t>
            </a:r>
            <a:r>
              <a:rPr lang="en-US">
                <a:solidFill>
                  <a:schemeClr val="dk1"/>
                </a:solidFill>
              </a:rPr>
              <a:t> </a:t>
            </a:r>
            <a:r>
              <a:rPr lang="en-US" b="1">
                <a:solidFill>
                  <a:schemeClr val="dk1"/>
                </a:solidFill>
              </a:rPr>
              <a:t>(Text)</a:t>
            </a:r>
            <a:endParaRPr b="1">
              <a:solidFill>
                <a:schemeClr val="dk1"/>
              </a:solidFill>
            </a:endParaRPr>
          </a:p>
          <a:p>
            <a:pPr marL="914400" lvl="0" indent="0" algn="l" rtl="0">
              <a:lnSpc>
                <a:spcPct val="115000"/>
              </a:lnSpc>
              <a:spcBef>
                <a:spcPts val="0"/>
              </a:spcBef>
              <a:spcAft>
                <a:spcPts val="0"/>
              </a:spcAft>
              <a:buClr>
                <a:schemeClr val="dk1"/>
              </a:buClr>
              <a:buSzPts val="1100"/>
              <a:buFont typeface="Arial"/>
              <a:buNone/>
            </a:pPr>
            <a:r>
              <a:rPr lang="en-US" b="1">
                <a:solidFill>
                  <a:schemeClr val="dk1"/>
                </a:solidFill>
              </a:rPr>
              <a:t>Tokenize and encode the whole sentence.</a:t>
            </a: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0" lvl="0" indent="0" algn="l" rtl="0">
              <a:lnSpc>
                <a:spcPct val="115000"/>
              </a:lnSpc>
              <a:spcBef>
                <a:spcPts val="0"/>
              </a:spcBef>
              <a:spcAft>
                <a:spcPts val="0"/>
              </a:spcAft>
              <a:buNone/>
            </a:pPr>
            <a:endParaRPr b="1">
              <a:solidFill>
                <a:schemeClr val="dk1"/>
              </a:solidFill>
            </a:endParaRPr>
          </a:p>
          <a:p>
            <a:pPr marL="914400" lvl="1" indent="-317500" algn="l" rtl="0">
              <a:lnSpc>
                <a:spcPct val="115000"/>
              </a:lnSpc>
              <a:spcBef>
                <a:spcPts val="0"/>
              </a:spcBef>
              <a:spcAft>
                <a:spcPts val="0"/>
              </a:spcAft>
              <a:buClr>
                <a:schemeClr val="dk1"/>
              </a:buClr>
              <a:buSzPts val="1400"/>
              <a:buFont typeface="Microsoft YaHei"/>
              <a:buChar char="○"/>
            </a:pPr>
            <a:r>
              <a:rPr lang="en-US">
                <a:solidFill>
                  <a:schemeClr val="dk1"/>
                </a:solidFill>
              </a:rPr>
              <a:t>ResNet50 Based Model</a:t>
            </a:r>
            <a:r>
              <a:rPr lang="en-US" sz="1800" baseline="30000">
                <a:solidFill>
                  <a:schemeClr val="dk1"/>
                </a:solidFill>
              </a:rPr>
              <a:t>[9]</a:t>
            </a:r>
            <a:r>
              <a:rPr lang="en-US" b="1">
                <a:solidFill>
                  <a:schemeClr val="dk1"/>
                </a:solidFill>
              </a:rPr>
              <a:t> (Image)</a:t>
            </a:r>
            <a:endParaRPr b="1">
              <a:solidFill>
                <a:schemeClr val="dk1"/>
              </a:solidFill>
            </a:endParaRPr>
          </a:p>
          <a:p>
            <a:pPr marL="914400" lvl="0" indent="0" algn="l" rtl="0">
              <a:lnSpc>
                <a:spcPct val="115000"/>
              </a:lnSpc>
              <a:spcBef>
                <a:spcPts val="0"/>
              </a:spcBef>
              <a:spcAft>
                <a:spcPts val="0"/>
              </a:spcAft>
              <a:buNone/>
            </a:pPr>
            <a:r>
              <a:rPr lang="en-US" b="1">
                <a:solidFill>
                  <a:schemeClr val="dk1"/>
                </a:solidFill>
              </a:rPr>
              <a:t>Extract image features with deep CNN.</a:t>
            </a:r>
            <a:endParaRPr/>
          </a:p>
        </p:txBody>
      </p:sp>
      <p:pic>
        <p:nvPicPr>
          <p:cNvPr id="323" name="Google Shape;323;p21"/>
          <p:cNvPicPr preferRelativeResize="0"/>
          <p:nvPr/>
        </p:nvPicPr>
        <p:blipFill>
          <a:blip r:embed="rId4">
            <a:alphaModFix/>
          </a:blip>
          <a:stretch>
            <a:fillRect/>
          </a:stretch>
        </p:blipFill>
        <p:spPr>
          <a:xfrm>
            <a:off x="1619325" y="3935501"/>
            <a:ext cx="2683425" cy="2838750"/>
          </a:xfrm>
          <a:prstGeom prst="rect">
            <a:avLst/>
          </a:prstGeom>
          <a:noFill/>
          <a:ln>
            <a:noFill/>
          </a:ln>
        </p:spPr>
      </p:pic>
      <p:pic>
        <p:nvPicPr>
          <p:cNvPr id="324" name="Google Shape;324;p21"/>
          <p:cNvPicPr preferRelativeResize="0"/>
          <p:nvPr/>
        </p:nvPicPr>
        <p:blipFill>
          <a:blip r:embed="rId5">
            <a:alphaModFix/>
          </a:blip>
          <a:stretch>
            <a:fillRect/>
          </a:stretch>
        </p:blipFill>
        <p:spPr>
          <a:xfrm>
            <a:off x="1294025" y="1860000"/>
            <a:ext cx="3962700" cy="1327242"/>
          </a:xfrm>
          <a:prstGeom prst="rect">
            <a:avLst/>
          </a:prstGeom>
          <a:noFill/>
          <a:ln>
            <a:noFill/>
          </a:ln>
        </p:spPr>
      </p:pic>
      <p:pic>
        <p:nvPicPr>
          <p:cNvPr id="325" name="Google Shape;325;p21"/>
          <p:cNvPicPr preferRelativeResize="0"/>
          <p:nvPr/>
        </p:nvPicPr>
        <p:blipFill>
          <a:blip r:embed="rId6">
            <a:alphaModFix/>
          </a:blip>
          <a:stretch>
            <a:fillRect/>
          </a:stretch>
        </p:blipFill>
        <p:spPr>
          <a:xfrm>
            <a:off x="7684050" y="1320626"/>
            <a:ext cx="2607401" cy="2233450"/>
          </a:xfrm>
          <a:prstGeom prst="rect">
            <a:avLst/>
          </a:prstGeom>
          <a:noFill/>
          <a:ln>
            <a:noFill/>
          </a:ln>
        </p:spPr>
      </p:pic>
      <p:pic>
        <p:nvPicPr>
          <p:cNvPr id="326" name="Google Shape;326;p21"/>
          <p:cNvPicPr preferRelativeResize="0"/>
          <p:nvPr/>
        </p:nvPicPr>
        <p:blipFill>
          <a:blip r:embed="rId7">
            <a:alphaModFix/>
          </a:blip>
          <a:stretch>
            <a:fillRect/>
          </a:stretch>
        </p:blipFill>
        <p:spPr>
          <a:xfrm>
            <a:off x="5432750" y="4292575"/>
            <a:ext cx="3107760" cy="2233450"/>
          </a:xfrm>
          <a:prstGeom prst="rect">
            <a:avLst/>
          </a:prstGeom>
          <a:noFill/>
          <a:ln>
            <a:noFill/>
          </a:ln>
        </p:spPr>
      </p:pic>
      <p:pic>
        <p:nvPicPr>
          <p:cNvPr id="327" name="Google Shape;327;p21"/>
          <p:cNvPicPr preferRelativeResize="0"/>
          <p:nvPr/>
        </p:nvPicPr>
        <p:blipFill>
          <a:blip r:embed="rId8">
            <a:alphaModFix/>
          </a:blip>
          <a:stretch>
            <a:fillRect/>
          </a:stretch>
        </p:blipFill>
        <p:spPr>
          <a:xfrm>
            <a:off x="8653150" y="4333650"/>
            <a:ext cx="3526821" cy="2192375"/>
          </a:xfrm>
          <a:prstGeom prst="rect">
            <a:avLst/>
          </a:prstGeom>
          <a:noFill/>
          <a:ln>
            <a:noFill/>
          </a:ln>
        </p:spPr>
      </p:pic>
      <p:sp>
        <p:nvSpPr>
          <p:cNvPr id="328" name="Google Shape;328;p21"/>
          <p:cNvSpPr txBox="1">
            <a:spLocks noGrp="1"/>
          </p:cNvSpPr>
          <p:nvPr>
            <p:ph type="sldNum" idx="12"/>
          </p:nvPr>
        </p:nvSpPr>
        <p:spPr>
          <a:xfrm>
            <a:off x="9805150" y="6290575"/>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transition spd="med">
    <p:fade/>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2056</Words>
  <Application>Microsoft Office PowerPoint</Application>
  <PresentationFormat>Widescreen</PresentationFormat>
  <Paragraphs>382</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Microsoft YaHei</vt:lpstr>
      <vt:lpstr>Microsoft YaHei</vt:lpstr>
      <vt:lpstr>Arial</vt:lpstr>
      <vt:lpstr>Calibri</vt:lpstr>
      <vt:lpstr>Impact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 SHEKHAR YADAV</dc:creator>
  <cp:lastModifiedBy>RAJ SHEKHAR YADAV</cp:lastModifiedBy>
  <cp:revision>2</cp:revision>
  <dcterms:modified xsi:type="dcterms:W3CDTF">2024-04-11T19:19:25Z</dcterms:modified>
</cp:coreProperties>
</file>